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80" r:id="rId2"/>
    <p:sldId id="362" r:id="rId3"/>
    <p:sldId id="308" r:id="rId4"/>
    <p:sldId id="324" r:id="rId5"/>
    <p:sldId id="344" r:id="rId6"/>
    <p:sldId id="345" r:id="rId7"/>
    <p:sldId id="346" r:id="rId8"/>
    <p:sldId id="347" r:id="rId9"/>
    <p:sldId id="348" r:id="rId10"/>
    <p:sldId id="349" r:id="rId11"/>
    <p:sldId id="350" r:id="rId12"/>
    <p:sldId id="351" r:id="rId13"/>
    <p:sldId id="352" r:id="rId14"/>
    <p:sldId id="353" r:id="rId15"/>
    <p:sldId id="354" r:id="rId16"/>
    <p:sldId id="355" r:id="rId17"/>
    <p:sldId id="343" r:id="rId18"/>
    <p:sldId id="356"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6600FF"/>
    <a:srgbClr val="75C36F"/>
    <a:srgbClr val="FFFF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3DD8D4D0-BE84-4792-94DD-AC05AB6A7655}" type="datetimeFigureOut">
              <a:rPr lang="en-US"/>
              <a:pPr>
                <a:defRPr/>
              </a:pPr>
              <a:t>10/24/2021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E1ED5BAF-AB2E-4AC2-89E4-061975E196E8}" type="slidenum">
              <a:rPr lang="en-US"/>
              <a:pPr>
                <a:defRPr/>
              </a:pPr>
              <a:t>‹#›</a:t>
            </a:fld>
            <a:endParaRPr lang="en-US"/>
          </a:p>
        </p:txBody>
      </p:sp>
    </p:spTree>
    <p:extLst>
      <p:ext uri="{BB962C8B-B14F-4D97-AF65-F5344CB8AC3E}">
        <p14:creationId xmlns:p14="http://schemas.microsoft.com/office/powerpoint/2010/main" val="3292232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1C9D33F-0182-47AD-B85A-D4A0732D07A2}" type="datetimeFigureOut">
              <a:rPr lang="en-US"/>
              <a:pPr>
                <a:defRPr/>
              </a:pPr>
              <a:t>10/24/2021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2E91C6-AA23-4985-A28E-2FB27C62E3C1}" type="slidenum">
              <a:rPr lang="en-US"/>
              <a:pPr>
                <a:defRPr/>
              </a:pPr>
              <a:t>‹#›</a:t>
            </a:fld>
            <a:endParaRPr lang="en-US"/>
          </a:p>
        </p:txBody>
      </p:sp>
    </p:spTree>
    <p:extLst>
      <p:ext uri="{BB962C8B-B14F-4D97-AF65-F5344CB8AC3E}">
        <p14:creationId xmlns:p14="http://schemas.microsoft.com/office/powerpoint/2010/main" val="2298280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60D1BF5-1A74-4103-B16E-81636F5EF19E}" type="datetimeFigureOut">
              <a:rPr lang="en-US"/>
              <a:pPr>
                <a:defRPr/>
              </a:pPr>
              <a:t>10/24/2021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82CDEA-F3EC-455D-B8DD-9DCBF679B511}" type="slidenum">
              <a:rPr lang="en-US"/>
              <a:pPr>
                <a:defRPr/>
              </a:pPr>
              <a:t>‹#›</a:t>
            </a:fld>
            <a:endParaRPr lang="en-US"/>
          </a:p>
        </p:txBody>
      </p:sp>
    </p:spTree>
    <p:extLst>
      <p:ext uri="{BB962C8B-B14F-4D97-AF65-F5344CB8AC3E}">
        <p14:creationId xmlns:p14="http://schemas.microsoft.com/office/powerpoint/2010/main" val="2496772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398E2E5-53BD-443F-AB2D-D193FAD9DBDE}" type="datetimeFigureOut">
              <a:rPr lang="en-US"/>
              <a:pPr>
                <a:defRPr/>
              </a:pPr>
              <a:t>10/24/2021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D63087-332B-4D85-9A13-614E0DF96B24}" type="slidenum">
              <a:rPr lang="en-US"/>
              <a:pPr>
                <a:defRPr/>
              </a:pPr>
              <a:t>‹#›</a:t>
            </a:fld>
            <a:endParaRPr lang="en-US"/>
          </a:p>
        </p:txBody>
      </p:sp>
    </p:spTree>
    <p:extLst>
      <p:ext uri="{BB962C8B-B14F-4D97-AF65-F5344CB8AC3E}">
        <p14:creationId xmlns:p14="http://schemas.microsoft.com/office/powerpoint/2010/main" val="873656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1B3899B-4D79-41C3-B6BE-8D753991128C}" type="datetimeFigureOut">
              <a:rPr lang="en-US"/>
              <a:pPr>
                <a:defRPr/>
              </a:pPr>
              <a:t>10/24/2021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0B33A3F-8CFD-4F73-B3E9-727DBD822694}" type="slidenum">
              <a:rPr lang="en-US"/>
              <a:pPr>
                <a:defRPr/>
              </a:pPr>
              <a:t>‹#›</a:t>
            </a:fld>
            <a:endParaRPr lang="en-US"/>
          </a:p>
        </p:txBody>
      </p:sp>
    </p:spTree>
    <p:extLst>
      <p:ext uri="{BB962C8B-B14F-4D97-AF65-F5344CB8AC3E}">
        <p14:creationId xmlns:p14="http://schemas.microsoft.com/office/powerpoint/2010/main" val="2449067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D57CAC7-6E7F-47E8-80DD-13295454A8D7}" type="datetimeFigureOut">
              <a:rPr lang="en-US"/>
              <a:pPr>
                <a:defRPr/>
              </a:pPr>
              <a:t>10/24/2021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C924A91-11CB-483B-90A2-F3E84E5F92CB}" type="slidenum">
              <a:rPr lang="en-US"/>
              <a:pPr>
                <a:defRPr/>
              </a:pPr>
              <a:t>‹#›</a:t>
            </a:fld>
            <a:endParaRPr lang="en-US"/>
          </a:p>
        </p:txBody>
      </p:sp>
    </p:spTree>
    <p:extLst>
      <p:ext uri="{BB962C8B-B14F-4D97-AF65-F5344CB8AC3E}">
        <p14:creationId xmlns:p14="http://schemas.microsoft.com/office/powerpoint/2010/main" val="2823775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8E7D5AD-155B-418B-94A0-7560D24367F7}" type="datetimeFigureOut">
              <a:rPr lang="en-US"/>
              <a:pPr>
                <a:defRPr/>
              </a:pPr>
              <a:t>10/24/2021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08CE116-A580-472B-B7D1-186A408DAB8C}" type="slidenum">
              <a:rPr lang="en-US"/>
              <a:pPr>
                <a:defRPr/>
              </a:pPr>
              <a:t>‹#›</a:t>
            </a:fld>
            <a:endParaRPr lang="en-US"/>
          </a:p>
        </p:txBody>
      </p:sp>
    </p:spTree>
    <p:extLst>
      <p:ext uri="{BB962C8B-B14F-4D97-AF65-F5344CB8AC3E}">
        <p14:creationId xmlns:p14="http://schemas.microsoft.com/office/powerpoint/2010/main" val="1150298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8486BFB-D79F-4BDD-AA05-B72157BA8305}" type="datetimeFigureOut">
              <a:rPr lang="en-US"/>
              <a:pPr>
                <a:defRPr/>
              </a:pPr>
              <a:t>10/24/2021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5F17B83-6896-4A2E-8B32-9DBC048C37DC}" type="slidenum">
              <a:rPr lang="en-US"/>
              <a:pPr>
                <a:defRPr/>
              </a:pPr>
              <a:t>‹#›</a:t>
            </a:fld>
            <a:endParaRPr lang="en-US"/>
          </a:p>
        </p:txBody>
      </p:sp>
    </p:spTree>
    <p:extLst>
      <p:ext uri="{BB962C8B-B14F-4D97-AF65-F5344CB8AC3E}">
        <p14:creationId xmlns:p14="http://schemas.microsoft.com/office/powerpoint/2010/main" val="2630098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EFDEBD8-AF3B-4E66-8239-51E34E0D56B6}" type="datetimeFigureOut">
              <a:rPr lang="en-US"/>
              <a:pPr>
                <a:defRPr/>
              </a:pPr>
              <a:t>10/24/2021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891848D-13A6-4147-B2B4-96D7D9616239}" type="slidenum">
              <a:rPr lang="en-US"/>
              <a:pPr>
                <a:defRPr/>
              </a:pPr>
              <a:t>‹#›</a:t>
            </a:fld>
            <a:endParaRPr lang="en-US"/>
          </a:p>
        </p:txBody>
      </p:sp>
    </p:spTree>
    <p:extLst>
      <p:ext uri="{BB962C8B-B14F-4D97-AF65-F5344CB8AC3E}">
        <p14:creationId xmlns:p14="http://schemas.microsoft.com/office/powerpoint/2010/main" val="1725187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8303D59-3299-4FF2-8537-D9FE4C3D277F}" type="datetimeFigureOut">
              <a:rPr lang="en-US"/>
              <a:pPr>
                <a:defRPr/>
              </a:pPr>
              <a:t>10/24/2021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90570B3-EE74-4981-8F0C-391B616F579E}" type="slidenum">
              <a:rPr lang="en-US"/>
              <a:pPr>
                <a:defRPr/>
              </a:pPr>
              <a:t>‹#›</a:t>
            </a:fld>
            <a:endParaRPr lang="en-US"/>
          </a:p>
        </p:txBody>
      </p:sp>
    </p:spTree>
    <p:extLst>
      <p:ext uri="{BB962C8B-B14F-4D97-AF65-F5344CB8AC3E}">
        <p14:creationId xmlns:p14="http://schemas.microsoft.com/office/powerpoint/2010/main" val="2157520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D7CD80B-DB7E-47C5-8DA7-2F91B290CF81}" type="datetimeFigureOut">
              <a:rPr lang="en-US"/>
              <a:pPr>
                <a:defRPr/>
              </a:pPr>
              <a:t>10/24/2021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5E79F57-D495-4243-A451-280F43AF4133}" type="slidenum">
              <a:rPr lang="en-US"/>
              <a:pPr>
                <a:defRPr/>
              </a:pPr>
              <a:t>‹#›</a:t>
            </a:fld>
            <a:endParaRPr lang="en-US"/>
          </a:p>
        </p:txBody>
      </p:sp>
    </p:spTree>
    <p:extLst>
      <p:ext uri="{BB962C8B-B14F-4D97-AF65-F5344CB8AC3E}">
        <p14:creationId xmlns:p14="http://schemas.microsoft.com/office/powerpoint/2010/main" val="2695535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F7BE0E1-DCB1-470F-BD82-75F8D6E75627}" type="datetimeFigureOut">
              <a:rPr lang="en-US"/>
              <a:pPr>
                <a:defRPr/>
              </a:pPr>
              <a:t>10/24/2021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09BEDE1-C5F8-42DA-A581-9D199F057AD8}" type="slidenum">
              <a:rPr lang="en-US"/>
              <a:pPr>
                <a:defRPr/>
              </a:pPr>
              <a:t>‹#›</a:t>
            </a:fld>
            <a:endParaRPr lang="en-US"/>
          </a:p>
        </p:txBody>
      </p:sp>
    </p:spTree>
    <p:extLst>
      <p:ext uri="{BB962C8B-B14F-4D97-AF65-F5344CB8AC3E}">
        <p14:creationId xmlns:p14="http://schemas.microsoft.com/office/powerpoint/2010/main" val="792141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91F4BA0E-0F6B-407F-95EE-F3594C221E92}" type="datetimeFigureOut">
              <a:rPr lang="en-US"/>
              <a:pPr>
                <a:defRPr/>
              </a:pPr>
              <a:t>10/24/2021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C4FBE9E8-08F1-4ABD-B8C9-2894344201C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1.wmf"/><Relationship Id="rId5" Type="http://schemas.openxmlformats.org/officeDocument/2006/relationships/oleObject" Target="../embeddings/oleObject20.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22.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8.jpeg"/><Relationship Id="rId13" Type="http://schemas.openxmlformats.org/officeDocument/2006/relationships/hyperlink" Target="B&#192;I%2012%20-%20CHUONG%201.ppt#21. PowerPoint Presentation" TargetMode="External"/><Relationship Id="rId3" Type="http://schemas.openxmlformats.org/officeDocument/2006/relationships/hyperlink" Target="B&#192;I%2012%20-%20CHUONG%201.ppt#23. PowerPoint Presentation" TargetMode="External"/><Relationship Id="rId7" Type="http://schemas.openxmlformats.org/officeDocument/2006/relationships/hyperlink" Target="B&#192;I%2012%20-%20CHUONG%201.ppt#19. PowerPoint Presentation" TargetMode="External"/><Relationship Id="rId12" Type="http://schemas.openxmlformats.org/officeDocument/2006/relationships/image" Target="../media/image20.jpeg"/><Relationship Id="rId2" Type="http://schemas.openxmlformats.org/officeDocument/2006/relationships/image" Target="../media/image14.jpeg"/><Relationship Id="rId1" Type="http://schemas.openxmlformats.org/officeDocument/2006/relationships/slideLayout" Target="../slideLayouts/slideLayout2.xml"/><Relationship Id="rId6" Type="http://schemas.openxmlformats.org/officeDocument/2006/relationships/image" Target="../media/image17.png"/><Relationship Id="rId11" Type="http://schemas.openxmlformats.org/officeDocument/2006/relationships/hyperlink" Target="B&#192;I%2012%20-%20CHUONG%201.ppt#22. PowerPoint Presentation" TargetMode="External"/><Relationship Id="rId5" Type="http://schemas.openxmlformats.org/officeDocument/2006/relationships/image" Target="../media/image16.gif"/><Relationship Id="rId10" Type="http://schemas.openxmlformats.org/officeDocument/2006/relationships/image" Target="../media/image19.jpeg"/><Relationship Id="rId4" Type="http://schemas.openxmlformats.org/officeDocument/2006/relationships/image" Target="../media/image15.png"/><Relationship Id="rId9" Type="http://schemas.openxmlformats.org/officeDocument/2006/relationships/hyperlink" Target="B&#192;I%2012%20-%20CHUONG%201.ppt#20. PowerPoint Presentation" TargetMode="External"/><Relationship Id="rId14" Type="http://schemas.openxmlformats.org/officeDocument/2006/relationships/image" Target="../media/image21.jpe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wmf"/><Relationship Id="rId11" Type="http://schemas.openxmlformats.org/officeDocument/2006/relationships/oleObject" Target="../embeddings/oleObject7.bin"/><Relationship Id="rId5" Type="http://schemas.openxmlformats.org/officeDocument/2006/relationships/oleObject" Target="../embeddings/oleObject2.bin"/><Relationship Id="rId10" Type="http://schemas.openxmlformats.org/officeDocument/2006/relationships/oleObject" Target="../embeddings/oleObject6.bin"/><Relationship Id="rId4" Type="http://schemas.openxmlformats.org/officeDocument/2006/relationships/image" Target="../media/image6.wmf"/><Relationship Id="rId9"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oleObject" Target="../embeddings/oleObject15.bin"/><Relationship Id="rId3" Type="http://schemas.openxmlformats.org/officeDocument/2006/relationships/oleObject" Target="../embeddings/oleObject8.bin"/><Relationship Id="rId7" Type="http://schemas.openxmlformats.org/officeDocument/2006/relationships/oleObject" Target="../embeddings/oleObject11.bin"/><Relationship Id="rId12" Type="http://schemas.openxmlformats.org/officeDocument/2006/relationships/image" Target="../media/image8.wmf"/><Relationship Id="rId2" Type="http://schemas.openxmlformats.org/officeDocument/2006/relationships/slideLayout" Target="../slideLayouts/slideLayout2.xml"/><Relationship Id="rId16" Type="http://schemas.openxmlformats.org/officeDocument/2006/relationships/oleObject" Target="../embeddings/oleObject18.bin"/><Relationship Id="rId1" Type="http://schemas.openxmlformats.org/officeDocument/2006/relationships/vmlDrawing" Target="../drawings/vmlDrawing2.vml"/><Relationship Id="rId6" Type="http://schemas.openxmlformats.org/officeDocument/2006/relationships/oleObject" Target="../embeddings/oleObject10.bin"/><Relationship Id="rId11" Type="http://schemas.openxmlformats.org/officeDocument/2006/relationships/oleObject" Target="../embeddings/oleObject14.bin"/><Relationship Id="rId5" Type="http://schemas.openxmlformats.org/officeDocument/2006/relationships/oleObject" Target="../embeddings/oleObject9.bin"/><Relationship Id="rId15" Type="http://schemas.openxmlformats.org/officeDocument/2006/relationships/oleObject" Target="../embeddings/oleObject17.bin"/><Relationship Id="rId10" Type="http://schemas.openxmlformats.org/officeDocument/2006/relationships/oleObject" Target="../embeddings/oleObject13.bin"/><Relationship Id="rId4" Type="http://schemas.openxmlformats.org/officeDocument/2006/relationships/image" Target="../media/image6.wmf"/><Relationship Id="rId9" Type="http://schemas.openxmlformats.org/officeDocument/2006/relationships/image" Target="../media/image7.wmf"/><Relationship Id="rId14" Type="http://schemas.openxmlformats.org/officeDocument/2006/relationships/oleObject" Target="../embeddings/oleObject16.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11"/>
          <p:cNvGrpSpPr>
            <a:grpSpLocks/>
          </p:cNvGrpSpPr>
          <p:nvPr/>
        </p:nvGrpSpPr>
        <p:grpSpPr bwMode="auto">
          <a:xfrm>
            <a:off x="-6350" y="0"/>
            <a:ext cx="9156700" cy="838200"/>
            <a:chOff x="0" y="8"/>
            <a:chExt cx="5768" cy="839"/>
          </a:xfrm>
        </p:grpSpPr>
        <p:sp>
          <p:nvSpPr>
            <p:cNvPr id="2060" name="Text Box 12"/>
            <p:cNvSpPr txBox="1">
              <a:spLocks noChangeArrowheads="1"/>
            </p:cNvSpPr>
            <p:nvPr/>
          </p:nvSpPr>
          <p:spPr bwMode="auto">
            <a:xfrm>
              <a:off x="0" y="8"/>
              <a:ext cx="5760" cy="839"/>
            </a:xfrm>
            <a:prstGeom prst="rect">
              <a:avLst/>
            </a:prstGeom>
            <a:gradFill rotWithShape="1">
              <a:gsLst>
                <a:gs pos="0">
                  <a:srgbClr val="99CCFF"/>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10000"/>
                </a:spcBef>
              </a:pPr>
              <a:endParaRPr lang="vi-VN" sz="1000" b="1">
                <a:solidFill>
                  <a:schemeClr val="bg1"/>
                </a:solidFill>
                <a:latin typeface="Tahoma" pitchFamily="34" charset="0"/>
              </a:endParaRPr>
            </a:p>
            <a:p>
              <a:pPr algn="ctr" eaLnBrk="1" hangingPunct="1">
                <a:spcBef>
                  <a:spcPct val="10000"/>
                </a:spcBef>
              </a:pPr>
              <a:r>
                <a:rPr lang="vi-VN" sz="2400" b="1">
                  <a:solidFill>
                    <a:schemeClr val="bg1"/>
                  </a:solidFill>
                  <a:latin typeface="Tahoma" pitchFamily="34" charset="0"/>
                </a:rPr>
                <a:t>PHÒNG GIÁO DỤC VÀ ĐÀO TẠO HUYỆN CHÂU ĐỨC</a:t>
              </a:r>
            </a:p>
            <a:p>
              <a:pPr algn="ctr" eaLnBrk="1" hangingPunct="1">
                <a:spcBef>
                  <a:spcPct val="50000"/>
                </a:spcBef>
              </a:pPr>
              <a:r>
                <a:rPr lang="vi-VN" sz="2400" b="1">
                  <a:solidFill>
                    <a:schemeClr val="bg1"/>
                  </a:solidFill>
                  <a:latin typeface="Tahoma" pitchFamily="34" charset="0"/>
                </a:rPr>
                <a:t>TRƯỜNG THCS QUANG TRUNG </a:t>
              </a:r>
            </a:p>
            <a:p>
              <a:pPr algn="ctr" eaLnBrk="1" hangingPunct="1">
                <a:spcBef>
                  <a:spcPct val="50000"/>
                </a:spcBef>
              </a:pPr>
              <a:endParaRPr lang="vi-VN" sz="600" b="1">
                <a:solidFill>
                  <a:schemeClr val="bg1"/>
                </a:solidFill>
                <a:latin typeface="Tahoma" pitchFamily="34" charset="0"/>
              </a:endParaRPr>
            </a:p>
          </p:txBody>
        </p:sp>
        <p:sp>
          <p:nvSpPr>
            <p:cNvPr id="2061" name="Text Box 13"/>
            <p:cNvSpPr txBox="1">
              <a:spLocks noChangeArrowheads="1"/>
            </p:cNvSpPr>
            <p:nvPr/>
          </p:nvSpPr>
          <p:spPr bwMode="auto">
            <a:xfrm>
              <a:off x="8" y="32"/>
              <a:ext cx="5760" cy="647"/>
            </a:xfrm>
            <a:prstGeom prst="rect">
              <a:avLst/>
            </a:prstGeom>
            <a:gradFill rotWithShape="1">
              <a:gsLst>
                <a:gs pos="0">
                  <a:schemeClr val="accent1"/>
                </a:gs>
                <a:gs pos="100000">
                  <a:srgbClr val="FFFFCC"/>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algn="ctr" eaLnBrk="1" hangingPunct="1">
                <a:spcBef>
                  <a:spcPct val="10000"/>
                </a:spcBef>
              </a:pPr>
              <a:r>
                <a:rPr lang="en-US" sz="3600" b="1">
                  <a:solidFill>
                    <a:srgbClr val="9900CC"/>
                  </a:solidFill>
                  <a:latin typeface="Times New Roman" pitchFamily="18" charset="0"/>
                  <a:cs typeface="Times New Roman" pitchFamily="18" charset="0"/>
                </a:rPr>
                <a:t>TOÁN 6: CHÂN TRỜI SÁNG TẠO</a:t>
              </a:r>
              <a:endParaRPr lang="vi-VN" sz="3600" b="1">
                <a:solidFill>
                  <a:srgbClr val="FF0000"/>
                </a:solidFill>
                <a:latin typeface="Times New Roman" pitchFamily="18" charset="0"/>
                <a:cs typeface="Times New Roman" pitchFamily="18" charset="0"/>
              </a:endParaRPr>
            </a:p>
          </p:txBody>
        </p:sp>
        <p:sp>
          <p:nvSpPr>
            <p:cNvPr id="2062" name="Line 14"/>
            <p:cNvSpPr>
              <a:spLocks noChangeShapeType="1"/>
            </p:cNvSpPr>
            <p:nvPr/>
          </p:nvSpPr>
          <p:spPr bwMode="auto">
            <a:xfrm>
              <a:off x="40" y="803"/>
              <a:ext cx="5672" cy="0"/>
            </a:xfrm>
            <a:prstGeom prst="line">
              <a:avLst/>
            </a:prstGeom>
            <a:noFill/>
            <a:ln w="57150" cmpd="thickThin">
              <a:solidFill>
                <a:srgbClr val="FF6699"/>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pic>
        <p:nvPicPr>
          <p:cNvPr id="2051"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1355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Oval 4"/>
          <p:cNvSpPr>
            <a:spLocks noChangeArrowheads="1"/>
          </p:cNvSpPr>
          <p:nvPr/>
        </p:nvSpPr>
        <p:spPr bwMode="auto">
          <a:xfrm rot="527914">
            <a:off x="1839913" y="3833813"/>
            <a:ext cx="5175250" cy="2541587"/>
          </a:xfrm>
          <a:prstGeom prst="ellipse">
            <a:avLst/>
          </a:prstGeom>
          <a:solidFill>
            <a:srgbClr val="0066FF"/>
          </a:solidFill>
          <a:ln w="9525">
            <a:solidFill>
              <a:srgbClr val="FFFFCC"/>
            </a:solidFill>
            <a:round/>
            <a:headEnd/>
            <a:tailEnd/>
          </a:ln>
        </p:spPr>
        <p:txBody>
          <a:bodyPr wrap="none" anchor="ctr"/>
          <a:lstStyle/>
          <a:p>
            <a:endParaRPr lang="en-US"/>
          </a:p>
        </p:txBody>
      </p:sp>
      <p:sp>
        <p:nvSpPr>
          <p:cNvPr id="2056" name="AutoShape 16" descr="Kết quả hình ảnh cho SÁCH GIÁO KHOA TOÁN 7"/>
          <p:cNvSpPr>
            <a:spLocks noChangeAspect="1" noChangeArrowheads="1"/>
          </p:cNvSpPr>
          <p:nvPr/>
        </p:nvSpPr>
        <p:spPr bwMode="auto">
          <a:xfrm>
            <a:off x="155575" y="-1143000"/>
            <a:ext cx="190500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057" name="AutoShape 18" descr="Kết quả hình ảnh cho SÁCH GIÁO KHOA TOÁN 7"/>
          <p:cNvSpPr>
            <a:spLocks noChangeAspect="1" noChangeArrowheads="1"/>
          </p:cNvSpPr>
          <p:nvPr/>
        </p:nvSpPr>
        <p:spPr bwMode="auto">
          <a:xfrm>
            <a:off x="307975" y="-990600"/>
            <a:ext cx="190500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5142" name="Picture 22"/>
          <p:cNvPicPr>
            <a:picLocks noChangeAspect="1" noChangeArrowheads="1"/>
          </p:cNvPicPr>
          <p:nvPr/>
        </p:nvPicPr>
        <p:blipFill>
          <a:blip r:embed="rId3"/>
          <a:srcRect/>
          <a:stretch>
            <a:fillRect/>
          </a:stretch>
        </p:blipFill>
        <p:spPr bwMode="auto">
          <a:xfrm rot="2151119">
            <a:off x="4476750" y="1236663"/>
            <a:ext cx="3013075" cy="42640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40" name="Picture 20"/>
          <p:cNvPicPr>
            <a:picLocks noChangeAspect="1" noChangeArrowheads="1"/>
          </p:cNvPicPr>
          <p:nvPr/>
        </p:nvPicPr>
        <p:blipFill>
          <a:blip r:embed="rId4"/>
          <a:srcRect/>
          <a:stretch>
            <a:fillRect/>
          </a:stretch>
        </p:blipFill>
        <p:spPr bwMode="auto">
          <a:xfrm rot="19220890">
            <a:off x="1819275" y="1228725"/>
            <a:ext cx="2838450" cy="39687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Ước chung lớn nhất</a:t>
            </a:r>
          </a:p>
        </p:txBody>
      </p:sp>
      <p:sp>
        <p:nvSpPr>
          <p:cNvPr id="11267" name="TextBox 3"/>
          <p:cNvSpPr txBox="1">
            <a:spLocks noChangeArrowheads="1"/>
          </p:cNvSpPr>
          <p:nvPr/>
        </p:nvSpPr>
        <p:spPr bwMode="auto">
          <a:xfrm>
            <a:off x="-14288" y="9525"/>
            <a:ext cx="9167813" cy="5857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12: ƯỚC CHUNG. ƯỚC CHUNG LỚN NHẤT</a:t>
            </a:r>
          </a:p>
        </p:txBody>
      </p:sp>
      <p:sp>
        <p:nvSpPr>
          <p:cNvPr id="39" name="TextBox 4"/>
          <p:cNvSpPr txBox="1">
            <a:spLocks noChangeArrowheads="1"/>
          </p:cNvSpPr>
          <p:nvPr/>
        </p:nvSpPr>
        <p:spPr bwMode="auto">
          <a:xfrm>
            <a:off x="15875" y="1185863"/>
            <a:ext cx="8609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TH3:</a:t>
            </a:r>
            <a:r>
              <a:rPr lang="en-US" sz="2800">
                <a:latin typeface="Times New Roman" pitchFamily="18" charset="0"/>
                <a:cs typeface="Times New Roman" pitchFamily="18" charset="0"/>
              </a:rPr>
              <a:t> </a:t>
            </a:r>
            <a:r>
              <a:rPr lang="en-US" sz="2800" b="1">
                <a:latin typeface="Times New Roman" pitchFamily="18" charset="0"/>
                <a:cs typeface="Times New Roman" pitchFamily="18" charset="0"/>
              </a:rPr>
              <a:t>Viết ƯC(24, 30) và từ đó tìm ƯCLN(24, 30)</a:t>
            </a:r>
          </a:p>
        </p:txBody>
      </p:sp>
      <p:sp>
        <p:nvSpPr>
          <p:cNvPr id="10" name="TextBox 4"/>
          <p:cNvSpPr txBox="1">
            <a:spLocks noChangeArrowheads="1"/>
          </p:cNvSpPr>
          <p:nvPr/>
        </p:nvSpPr>
        <p:spPr bwMode="auto">
          <a:xfrm>
            <a:off x="3657600" y="1709738"/>
            <a:ext cx="10668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Giải:</a:t>
            </a:r>
            <a:endParaRPr lang="en-US" sz="2800" b="1">
              <a:latin typeface="Times New Roman" pitchFamily="18" charset="0"/>
              <a:cs typeface="Times New Roman" pitchFamily="18" charset="0"/>
            </a:endParaRPr>
          </a:p>
        </p:txBody>
      </p:sp>
      <p:sp>
        <p:nvSpPr>
          <p:cNvPr id="11" name="TextBox 4"/>
          <p:cNvSpPr txBox="1">
            <a:spLocks noChangeArrowheads="1"/>
          </p:cNvSpPr>
          <p:nvPr/>
        </p:nvSpPr>
        <p:spPr bwMode="auto">
          <a:xfrm>
            <a:off x="15875" y="2514600"/>
            <a:ext cx="8609013"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Ta có: Ư(24) = 1; 2; 3 ; 4; 6; 8; 12; 24)</a:t>
            </a:r>
          </a:p>
          <a:p>
            <a:pPr eaLnBrk="1" hangingPunct="1"/>
            <a:r>
              <a:rPr lang="en-US" sz="2800" b="1">
                <a:latin typeface="Times New Roman" pitchFamily="18" charset="0"/>
                <a:cs typeface="Times New Roman" pitchFamily="18" charset="0"/>
              </a:rPr>
              <a:t>            Ư(30) = {1; 2; 3; 5; 6; 10; 15; 30}</a:t>
            </a:r>
          </a:p>
          <a:p>
            <a:pPr eaLnBrk="1" hangingPunct="1"/>
            <a:r>
              <a:rPr lang="en-US" sz="2800" b="1">
                <a:latin typeface="Times New Roman" pitchFamily="18" charset="0"/>
                <a:cs typeface="Times New Roman" pitchFamily="18" charset="0"/>
              </a:rPr>
              <a:t>Nên ƯC(24, 30) = {1; 2; 3; 6}</a:t>
            </a:r>
          </a:p>
          <a:p>
            <a:pPr eaLnBrk="1" hangingPunct="1"/>
            <a:r>
              <a:rPr lang="en-US" sz="2800" b="1">
                <a:latin typeface="Times New Roman" pitchFamily="18" charset="0"/>
                <a:cs typeface="Times New Roman" pitchFamily="18" charset="0"/>
              </a:rPr>
              <a:t>Do đó ƯCLN(24, 30) = 6</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barn(inVertical)">
                                      <p:cBhvr>
                                        <p:cTn id="7" dur="500"/>
                                        <p:tgtEl>
                                          <p:spTgt spid="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Ước chung lớn nhất</a:t>
            </a:r>
          </a:p>
        </p:txBody>
      </p:sp>
      <p:sp>
        <p:nvSpPr>
          <p:cNvPr id="12291" name="TextBox 3"/>
          <p:cNvSpPr txBox="1">
            <a:spLocks noChangeArrowheads="1"/>
          </p:cNvSpPr>
          <p:nvPr/>
        </p:nvSpPr>
        <p:spPr bwMode="auto">
          <a:xfrm>
            <a:off x="-14288" y="9525"/>
            <a:ext cx="9167813" cy="5857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12: ƯỚC CHUNG. ƯỚC CHUNG LỚN NHẤT</a:t>
            </a:r>
          </a:p>
        </p:txBody>
      </p:sp>
      <p:sp>
        <p:nvSpPr>
          <p:cNvPr id="39" name="TextBox 4"/>
          <p:cNvSpPr txBox="1">
            <a:spLocks noChangeArrowheads="1"/>
          </p:cNvSpPr>
          <p:nvPr/>
        </p:nvSpPr>
        <p:spPr bwMode="auto">
          <a:xfrm>
            <a:off x="15875" y="1185863"/>
            <a:ext cx="9128125"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400" b="1">
                <a:solidFill>
                  <a:srgbClr val="00B050"/>
                </a:solidFill>
                <a:latin typeface="Times New Roman" pitchFamily="18" charset="0"/>
                <a:cs typeface="Times New Roman" pitchFamily="18" charset="0"/>
              </a:rPr>
              <a:t>TH3:</a:t>
            </a:r>
            <a:r>
              <a:rPr lang="en-US" sz="2400" b="1">
                <a:latin typeface="Times New Roman" pitchFamily="18" charset="0"/>
                <a:cs typeface="Times New Roman" pitchFamily="18" charset="0"/>
              </a:rPr>
              <a:t> Lớp 6A có 12 bạn nam và 18 bạn nữ. Các bạn muốn chia lớp thành các nhóm nhỏ gồm cả nam và nữ sao cho số bạn nam và số bạn nữ được chia đều vào các nhóm. Có thể chia được nhiều nhất thành bao nhiêu nhóm. Khi đó, mỗi nhóm có bao nhiêu SH nam, bao nhiêu HS nữ?</a:t>
            </a:r>
          </a:p>
        </p:txBody>
      </p:sp>
      <p:sp>
        <p:nvSpPr>
          <p:cNvPr id="10" name="TextBox 4"/>
          <p:cNvSpPr txBox="1">
            <a:spLocks noChangeArrowheads="1"/>
          </p:cNvSpPr>
          <p:nvPr/>
        </p:nvSpPr>
        <p:spPr bwMode="auto">
          <a:xfrm>
            <a:off x="3800475" y="2816225"/>
            <a:ext cx="10668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Giải:</a:t>
            </a:r>
            <a:endParaRPr lang="en-US" sz="2800" b="1">
              <a:latin typeface="Times New Roman" pitchFamily="18" charset="0"/>
              <a:cs typeface="Times New Roman" pitchFamily="18" charset="0"/>
            </a:endParaRPr>
          </a:p>
        </p:txBody>
      </p:sp>
      <p:sp>
        <p:nvSpPr>
          <p:cNvPr id="11" name="TextBox 4"/>
          <p:cNvSpPr txBox="1">
            <a:spLocks noChangeArrowheads="1"/>
          </p:cNvSpPr>
          <p:nvPr/>
        </p:nvSpPr>
        <p:spPr bwMode="auto">
          <a:xfrm>
            <a:off x="61913" y="3338513"/>
            <a:ext cx="860901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solidFill>
                  <a:srgbClr val="0000FF"/>
                </a:solidFill>
                <a:latin typeface="Times New Roman" pitchFamily="18" charset="0"/>
                <a:cs typeface="Times New Roman" pitchFamily="18" charset="0"/>
              </a:rPr>
              <a:t>Số nhóm được chia phải là ước của cả 12 và 18.</a:t>
            </a:r>
          </a:p>
          <a:p>
            <a:pPr eaLnBrk="1" hangingPunct="1"/>
            <a:r>
              <a:rPr lang="en-US" sz="2400" b="1">
                <a:solidFill>
                  <a:srgbClr val="0000FF"/>
                </a:solidFill>
                <a:latin typeface="Times New Roman" pitchFamily="18" charset="0"/>
                <a:cs typeface="Times New Roman" pitchFamily="18" charset="0"/>
              </a:rPr>
              <a:t>Số nhóm được chia phải là nhiều nhất có thể.</a:t>
            </a:r>
          </a:p>
          <a:p>
            <a:pPr eaLnBrk="1" hangingPunct="1"/>
            <a:r>
              <a:rPr lang="en-US" sz="2400" b="1">
                <a:solidFill>
                  <a:srgbClr val="0000FF"/>
                </a:solidFill>
                <a:latin typeface="Times New Roman" pitchFamily="18" charset="0"/>
                <a:cs typeface="Times New Roman" pitchFamily="18" charset="0"/>
              </a:rPr>
              <a:t>Vì vậy, số nhóm được chia là ƯCLN(12, 18)</a:t>
            </a:r>
          </a:p>
        </p:txBody>
      </p:sp>
      <p:sp>
        <p:nvSpPr>
          <p:cNvPr id="7" name="TextBox 4"/>
          <p:cNvSpPr txBox="1">
            <a:spLocks noChangeArrowheads="1"/>
          </p:cNvSpPr>
          <p:nvPr/>
        </p:nvSpPr>
        <p:spPr bwMode="auto">
          <a:xfrm>
            <a:off x="484188" y="4538663"/>
            <a:ext cx="33162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solidFill>
                  <a:srgbClr val="0000FF"/>
                </a:solidFill>
                <a:latin typeface="Times New Roman" pitchFamily="18" charset="0"/>
                <a:cs typeface="Times New Roman" pitchFamily="18" charset="0"/>
              </a:rPr>
              <a:t>Ta có ƯCLN(12, 18) = 6</a:t>
            </a:r>
          </a:p>
        </p:txBody>
      </p:sp>
      <p:sp>
        <p:nvSpPr>
          <p:cNvPr id="8" name="TextBox 4"/>
          <p:cNvSpPr txBox="1">
            <a:spLocks noChangeArrowheads="1"/>
          </p:cNvSpPr>
          <p:nvPr/>
        </p:nvSpPr>
        <p:spPr bwMode="auto">
          <a:xfrm>
            <a:off x="142875" y="5000625"/>
            <a:ext cx="8382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solidFill>
                  <a:srgbClr val="0000FF"/>
                </a:solidFill>
                <a:latin typeface="Times New Roman" pitchFamily="18" charset="0"/>
                <a:cs typeface="Times New Roman" pitchFamily="18" charset="0"/>
              </a:rPr>
              <a:t>Do đó cần chia lớp nhiều nhất thành 6 nhóm. Khi đó:</a:t>
            </a:r>
          </a:p>
        </p:txBody>
      </p:sp>
      <p:sp>
        <p:nvSpPr>
          <p:cNvPr id="9" name="TextBox 4"/>
          <p:cNvSpPr txBox="1">
            <a:spLocks noChangeArrowheads="1"/>
          </p:cNvSpPr>
          <p:nvPr/>
        </p:nvSpPr>
        <p:spPr bwMode="auto">
          <a:xfrm>
            <a:off x="153988" y="5562600"/>
            <a:ext cx="8382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solidFill>
                  <a:srgbClr val="0000FF"/>
                </a:solidFill>
                <a:latin typeface="Times New Roman" pitchFamily="18" charset="0"/>
                <a:cs typeface="Times New Roman" pitchFamily="18" charset="0"/>
              </a:rPr>
              <a:t>Số HS nam mỗi nhóm là 12 : 6 = 2 (HS nam)</a:t>
            </a:r>
          </a:p>
        </p:txBody>
      </p:sp>
      <p:sp>
        <p:nvSpPr>
          <p:cNvPr id="12" name="TextBox 4"/>
          <p:cNvSpPr txBox="1">
            <a:spLocks noChangeArrowheads="1"/>
          </p:cNvSpPr>
          <p:nvPr/>
        </p:nvSpPr>
        <p:spPr bwMode="auto">
          <a:xfrm>
            <a:off x="174625" y="6096000"/>
            <a:ext cx="8382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solidFill>
                  <a:srgbClr val="0000FF"/>
                </a:solidFill>
                <a:latin typeface="Times New Roman" pitchFamily="18" charset="0"/>
                <a:cs typeface="Times New Roman" pitchFamily="18" charset="0"/>
              </a:rPr>
              <a:t>Số HS nữ mỗi nhóm là 18 : 6 = 3 (HS nữ)</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barn(inVertical)">
                                      <p:cBhvr>
                                        <p:cTn id="7" dur="500"/>
                                        <p:tgtEl>
                                          <p:spTgt spid="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arn(inVertical)">
                                      <p:cBhvr>
                                        <p:cTn id="32" dur="500"/>
                                        <p:tgtEl>
                                          <p:spTgt spid="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arn(inVertical)">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10" grpId="0"/>
      <p:bldP spid="11" grpId="0"/>
      <p:bldP spid="7" grpId="0"/>
      <p:bldP spid="8" grpId="0"/>
      <p:bldP spid="9"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3"/>
          <p:cNvSpPr txBox="1">
            <a:spLocks noChangeArrowheads="1"/>
          </p:cNvSpPr>
          <p:nvPr/>
        </p:nvSpPr>
        <p:spPr bwMode="auto">
          <a:xfrm>
            <a:off x="-14288" y="9525"/>
            <a:ext cx="9167813" cy="5857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12: ƯỚC CHUNG. ƯỚC CHUNG LỚN NHẤT</a:t>
            </a:r>
          </a:p>
        </p:txBody>
      </p:sp>
      <p:sp>
        <p:nvSpPr>
          <p:cNvPr id="3" name="Oval Callout 2"/>
          <p:cNvSpPr/>
          <p:nvPr/>
        </p:nvSpPr>
        <p:spPr>
          <a:xfrm>
            <a:off x="609600" y="838200"/>
            <a:ext cx="6553200" cy="2514600"/>
          </a:xfrm>
          <a:prstGeom prst="wedgeEllipseCallout">
            <a:avLst>
              <a:gd name="adj1" fmla="val 30709"/>
              <a:gd name="adj2" fmla="val 113543"/>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err="1">
                <a:solidFill>
                  <a:schemeClr val="tx1"/>
                </a:solidFill>
                <a:latin typeface="Times New Roman" pitchFamily="18" charset="0"/>
                <a:cs typeface="Times New Roman" pitchFamily="18" charset="0"/>
              </a:rPr>
              <a:t>Số</a:t>
            </a:r>
            <a:r>
              <a:rPr lang="en-US" sz="2400" b="1" dirty="0">
                <a:solidFill>
                  <a:schemeClr val="tx1"/>
                </a:solidFill>
                <a:latin typeface="Times New Roman" pitchFamily="18" charset="0"/>
                <a:cs typeface="Times New Roman" pitchFamily="18" charset="0"/>
              </a:rPr>
              <a:t> 504 </a:t>
            </a:r>
            <a:r>
              <a:rPr lang="en-US" sz="2400" b="1" dirty="0" err="1">
                <a:solidFill>
                  <a:schemeClr val="tx1"/>
                </a:solidFill>
                <a:latin typeface="Times New Roman" pitchFamily="18" charset="0"/>
                <a:cs typeface="Times New Roman" pitchFamily="18" charset="0"/>
              </a:rPr>
              <a:t>có</a:t>
            </a:r>
            <a:r>
              <a:rPr lang="en-US" sz="2400" b="1" dirty="0">
                <a:solidFill>
                  <a:schemeClr val="tx1"/>
                </a:solidFill>
                <a:latin typeface="Times New Roman" pitchFamily="18" charset="0"/>
                <a:cs typeface="Times New Roman" pitchFamily="18" charset="0"/>
              </a:rPr>
              <a:t> 24 </a:t>
            </a:r>
            <a:r>
              <a:rPr lang="en-US" sz="2400" b="1" dirty="0" err="1">
                <a:solidFill>
                  <a:schemeClr val="tx1"/>
                </a:solidFill>
                <a:latin typeface="Times New Roman" pitchFamily="18" charset="0"/>
                <a:cs typeface="Times New Roman" pitchFamily="18" charset="0"/>
              </a:rPr>
              <a:t>ước</a:t>
            </a:r>
            <a:endParaRPr lang="en-US" sz="2400" b="1" dirty="0">
              <a:solidFill>
                <a:schemeClr val="tx1"/>
              </a:solidFill>
              <a:latin typeface="Times New Roman" pitchFamily="18" charset="0"/>
              <a:cs typeface="Times New Roman" pitchFamily="18" charset="0"/>
            </a:endParaRPr>
          </a:p>
          <a:p>
            <a:pPr algn="ctr">
              <a:defRPr/>
            </a:pPr>
            <a:r>
              <a:rPr lang="en-US" sz="2400" b="1" dirty="0" err="1">
                <a:solidFill>
                  <a:schemeClr val="tx1"/>
                </a:solidFill>
                <a:latin typeface="Times New Roman" pitchFamily="18" charset="0"/>
                <a:cs typeface="Times New Roman" pitchFamily="18" charset="0"/>
              </a:rPr>
              <a:t>Số</a:t>
            </a:r>
            <a:r>
              <a:rPr lang="en-US" sz="2400" b="1" dirty="0">
                <a:solidFill>
                  <a:schemeClr val="tx1"/>
                </a:solidFill>
                <a:latin typeface="Times New Roman" pitchFamily="18" charset="0"/>
                <a:cs typeface="Times New Roman" pitchFamily="18" charset="0"/>
              </a:rPr>
              <a:t> 588 </a:t>
            </a:r>
            <a:r>
              <a:rPr lang="en-US" sz="2400" b="1" dirty="0" err="1">
                <a:solidFill>
                  <a:schemeClr val="tx1"/>
                </a:solidFill>
                <a:latin typeface="Times New Roman" pitchFamily="18" charset="0"/>
                <a:cs typeface="Times New Roman" pitchFamily="18" charset="0"/>
              </a:rPr>
              <a:t>có</a:t>
            </a:r>
            <a:r>
              <a:rPr lang="en-US" sz="2400" b="1" dirty="0">
                <a:solidFill>
                  <a:schemeClr val="tx1"/>
                </a:solidFill>
                <a:latin typeface="Times New Roman" pitchFamily="18" charset="0"/>
                <a:cs typeface="Times New Roman" pitchFamily="18" charset="0"/>
              </a:rPr>
              <a:t> 18 </a:t>
            </a:r>
            <a:r>
              <a:rPr lang="en-US" sz="2400" b="1" dirty="0" err="1">
                <a:solidFill>
                  <a:schemeClr val="tx1"/>
                </a:solidFill>
                <a:latin typeface="Times New Roman" pitchFamily="18" charset="0"/>
                <a:cs typeface="Times New Roman" pitchFamily="18" charset="0"/>
              </a:rPr>
              <a:t>ước</a:t>
            </a:r>
            <a:endParaRPr lang="en-US" sz="2400" b="1" dirty="0">
              <a:solidFill>
                <a:schemeClr val="tx1"/>
              </a:solidFill>
              <a:latin typeface="Times New Roman" pitchFamily="18" charset="0"/>
              <a:cs typeface="Times New Roman" pitchFamily="18" charset="0"/>
            </a:endParaRPr>
          </a:p>
          <a:p>
            <a:pPr algn="ctr">
              <a:defRPr/>
            </a:pPr>
            <a:r>
              <a:rPr lang="en-US" sz="2400" b="1" dirty="0" err="1">
                <a:solidFill>
                  <a:schemeClr val="tx1"/>
                </a:solidFill>
                <a:latin typeface="Times New Roman" pitchFamily="18" charset="0"/>
                <a:cs typeface="Times New Roman" pitchFamily="18" charset="0"/>
              </a:rPr>
              <a:t>Vậy</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nếu</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dùng</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phương</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pháp</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liệt</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kê</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các</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ước</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của</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hai</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số</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trên</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rồi</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chọn</a:t>
            </a:r>
            <a:r>
              <a:rPr lang="en-US" sz="2400" b="1" dirty="0">
                <a:solidFill>
                  <a:schemeClr val="tx1"/>
                </a:solidFill>
                <a:latin typeface="Times New Roman" pitchFamily="18" charset="0"/>
                <a:cs typeface="Times New Roman" pitchFamily="18" charset="0"/>
              </a:rPr>
              <a:t> ƯCLN </a:t>
            </a:r>
            <a:r>
              <a:rPr lang="en-US" sz="2400" b="1" dirty="0" err="1">
                <a:solidFill>
                  <a:schemeClr val="tx1"/>
                </a:solidFill>
                <a:latin typeface="Times New Roman" pitchFamily="18" charset="0"/>
                <a:cs typeface="Times New Roman" pitchFamily="18" charset="0"/>
              </a:rPr>
              <a:t>thì</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bạn</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thấy</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thế</a:t>
            </a:r>
            <a:r>
              <a:rPr lang="en-US" sz="2400" b="1" dirty="0">
                <a:solidFill>
                  <a:schemeClr val="tx1"/>
                </a:solidFill>
                <a:latin typeface="Times New Roman" pitchFamily="18" charset="0"/>
                <a:cs typeface="Times New Roman" pitchFamily="18" charset="0"/>
              </a:rPr>
              <a:t> </a:t>
            </a:r>
            <a:r>
              <a:rPr lang="en-US" sz="2400" b="1" dirty="0" err="1">
                <a:solidFill>
                  <a:schemeClr val="tx1"/>
                </a:solidFill>
                <a:latin typeface="Times New Roman" pitchFamily="18" charset="0"/>
                <a:cs typeface="Times New Roman" pitchFamily="18" charset="0"/>
              </a:rPr>
              <a:t>nào</a:t>
            </a:r>
            <a:r>
              <a:rPr lang="en-US" sz="2400" b="1" dirty="0">
                <a:solidFill>
                  <a:schemeClr val="tx1"/>
                </a:solidFill>
                <a:latin typeface="Times New Roman" pitchFamily="18" charset="0"/>
                <a:cs typeface="Times New Roman" pitchFamily="18" charset="0"/>
              </a:rPr>
              <a:t>?</a:t>
            </a:r>
          </a:p>
        </p:txBody>
      </p:sp>
      <p:pic>
        <p:nvPicPr>
          <p:cNvPr id="28674" name="Picture 2"/>
          <p:cNvPicPr>
            <a:picLocks noChangeAspect="1" noChangeArrowheads="1"/>
          </p:cNvPicPr>
          <p:nvPr/>
        </p:nvPicPr>
        <p:blipFill>
          <a:blip r:embed="rId2"/>
          <a:srcRect/>
          <a:stretch>
            <a:fillRect/>
          </a:stretch>
        </p:blipFill>
        <p:spPr bwMode="auto">
          <a:xfrm>
            <a:off x="5715000" y="2819400"/>
            <a:ext cx="2792413" cy="33813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8674"/>
                                        </p:tgtEl>
                                        <p:attrNameLst>
                                          <p:attrName>style.visibility</p:attrName>
                                        </p:attrNameLst>
                                      </p:cBhvr>
                                      <p:to>
                                        <p:strVal val="visible"/>
                                      </p:to>
                                    </p:set>
                                    <p:anim calcmode="lin" valueType="num">
                                      <p:cBhvr additive="base">
                                        <p:cTn id="11" dur="500" fill="hold"/>
                                        <p:tgtEl>
                                          <p:spTgt spid="28674"/>
                                        </p:tgtEl>
                                        <p:attrNameLst>
                                          <p:attrName>ppt_x</p:attrName>
                                        </p:attrNameLst>
                                      </p:cBhvr>
                                      <p:tavLst>
                                        <p:tav tm="0">
                                          <p:val>
                                            <p:strVal val="#ppt_x"/>
                                          </p:val>
                                        </p:tav>
                                        <p:tav tm="100000">
                                          <p:val>
                                            <p:strVal val="#ppt_x"/>
                                          </p:val>
                                        </p:tav>
                                      </p:tavLst>
                                    </p:anim>
                                    <p:anim calcmode="lin" valueType="num">
                                      <p:cBhvr additive="base">
                                        <p:cTn id="12" dur="500" fill="hold"/>
                                        <p:tgtEl>
                                          <p:spTgt spid="286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4"/>
          <p:cNvSpPr txBox="1">
            <a:spLocks noChangeArrowheads="1"/>
          </p:cNvSpPr>
          <p:nvPr/>
        </p:nvSpPr>
        <p:spPr bwMode="auto">
          <a:xfrm>
            <a:off x="-36513" y="663575"/>
            <a:ext cx="8593138"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3. Tìm ước chung lớn nhất bằng cách phân tích ra thừa số nguyên tố</a:t>
            </a:r>
          </a:p>
        </p:txBody>
      </p:sp>
      <p:sp>
        <p:nvSpPr>
          <p:cNvPr id="14339" name="TextBox 3"/>
          <p:cNvSpPr txBox="1">
            <a:spLocks noChangeArrowheads="1"/>
          </p:cNvSpPr>
          <p:nvPr/>
        </p:nvSpPr>
        <p:spPr bwMode="auto">
          <a:xfrm>
            <a:off x="-14288" y="9525"/>
            <a:ext cx="9167813" cy="5857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12: ƯỚC CHUNG. ƯỚC CHUNG LỚN NHẤT</a:t>
            </a:r>
          </a:p>
        </p:txBody>
      </p:sp>
      <p:sp>
        <p:nvSpPr>
          <p:cNvPr id="5" name="TextBox 4"/>
          <p:cNvSpPr txBox="1">
            <a:spLocks noChangeArrowheads="1"/>
          </p:cNvSpPr>
          <p:nvPr/>
        </p:nvSpPr>
        <p:spPr bwMode="auto">
          <a:xfrm>
            <a:off x="111125" y="1617663"/>
            <a:ext cx="89154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i="1">
                <a:latin typeface="Times New Roman" pitchFamily="18" charset="0"/>
                <a:cs typeface="Times New Roman" pitchFamily="18" charset="0"/>
              </a:rPr>
              <a:t>Muốn tìm ƯCLN của hai hay nhiều số lớn hơn 1, ta thực hiện các bước sau:</a:t>
            </a:r>
          </a:p>
        </p:txBody>
      </p:sp>
      <p:sp>
        <p:nvSpPr>
          <p:cNvPr id="6" name="TextBox 5"/>
          <p:cNvSpPr txBox="1">
            <a:spLocks noChangeArrowheads="1"/>
          </p:cNvSpPr>
          <p:nvPr/>
        </p:nvSpPr>
        <p:spPr bwMode="auto">
          <a:xfrm>
            <a:off x="112713" y="2571750"/>
            <a:ext cx="8915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00FF"/>
                </a:solidFill>
                <a:latin typeface="Times New Roman" pitchFamily="18" charset="0"/>
                <a:cs typeface="Times New Roman" pitchFamily="18" charset="0"/>
              </a:rPr>
              <a:t>- Bước 1: Phân tích mỗi số ra thừa số nguyên tố.</a:t>
            </a:r>
          </a:p>
        </p:txBody>
      </p:sp>
      <p:sp>
        <p:nvSpPr>
          <p:cNvPr id="7" name="TextBox 6"/>
          <p:cNvSpPr txBox="1">
            <a:spLocks noChangeArrowheads="1"/>
          </p:cNvSpPr>
          <p:nvPr/>
        </p:nvSpPr>
        <p:spPr bwMode="auto">
          <a:xfrm>
            <a:off x="214313" y="3309938"/>
            <a:ext cx="8915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00FF"/>
                </a:solidFill>
                <a:latin typeface="Times New Roman" pitchFamily="18" charset="0"/>
                <a:cs typeface="Times New Roman" pitchFamily="18" charset="0"/>
              </a:rPr>
              <a:t>- Bước 2: Chọn ra các thừa số nguyên tố chung.</a:t>
            </a:r>
          </a:p>
        </p:txBody>
      </p:sp>
      <p:sp>
        <p:nvSpPr>
          <p:cNvPr id="8" name="TextBox 7"/>
          <p:cNvSpPr txBox="1">
            <a:spLocks noChangeArrowheads="1"/>
          </p:cNvSpPr>
          <p:nvPr/>
        </p:nvSpPr>
        <p:spPr bwMode="auto">
          <a:xfrm>
            <a:off x="214313" y="4032250"/>
            <a:ext cx="8915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00FF"/>
                </a:solidFill>
                <a:latin typeface="Times New Roman" pitchFamily="18" charset="0"/>
                <a:cs typeface="Times New Roman" pitchFamily="18" charset="0"/>
              </a:rPr>
              <a:t>- Bước 3: Lập tích các thừa số đã chọn, mỗi thừa số lấy với số mũ nhỏ nhất của nó.</a:t>
            </a:r>
          </a:p>
        </p:txBody>
      </p:sp>
      <p:sp>
        <p:nvSpPr>
          <p:cNvPr id="9" name="TextBox 8"/>
          <p:cNvSpPr txBox="1">
            <a:spLocks noChangeArrowheads="1"/>
          </p:cNvSpPr>
          <p:nvPr/>
        </p:nvSpPr>
        <p:spPr bwMode="auto">
          <a:xfrm>
            <a:off x="381000" y="5065713"/>
            <a:ext cx="48768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Tích đó là ƯCLN phải tìm.</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arn(inVertical)">
                                      <p:cBhvr>
                                        <p:cTn id="7" dur="500"/>
                                        <p:tgtEl>
                                          <p:spTgt spid="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arn(inVertical)">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5" grpId="0"/>
      <p:bldP spid="6" grpId="0"/>
      <p:bldP spid="7" grpId="0"/>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4"/>
          <p:cNvSpPr txBox="1">
            <a:spLocks noChangeArrowheads="1"/>
          </p:cNvSpPr>
          <p:nvPr/>
        </p:nvSpPr>
        <p:spPr bwMode="auto">
          <a:xfrm>
            <a:off x="-36513" y="663575"/>
            <a:ext cx="8593138"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3. Tìm ước chung lớn nhất bằng cách phân tích ra thừa số nguyên tố</a:t>
            </a:r>
          </a:p>
        </p:txBody>
      </p:sp>
      <p:sp>
        <p:nvSpPr>
          <p:cNvPr id="15363" name="TextBox 3"/>
          <p:cNvSpPr txBox="1">
            <a:spLocks noChangeArrowheads="1"/>
          </p:cNvSpPr>
          <p:nvPr/>
        </p:nvSpPr>
        <p:spPr bwMode="auto">
          <a:xfrm>
            <a:off x="-14288" y="9525"/>
            <a:ext cx="9167813" cy="5857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12: ƯỚC CHUNG. ƯỚC CHUNG LỚN NHẤT</a:t>
            </a:r>
          </a:p>
        </p:txBody>
      </p:sp>
      <p:sp>
        <p:nvSpPr>
          <p:cNvPr id="5" name="TextBox 4"/>
          <p:cNvSpPr txBox="1">
            <a:spLocks noChangeArrowheads="1"/>
          </p:cNvSpPr>
          <p:nvPr/>
        </p:nvSpPr>
        <p:spPr bwMode="auto">
          <a:xfrm>
            <a:off x="111125" y="1617663"/>
            <a:ext cx="28257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TH4: Tìm</a:t>
            </a:r>
          </a:p>
        </p:txBody>
      </p:sp>
      <p:sp>
        <p:nvSpPr>
          <p:cNvPr id="10" name="TextBox 9"/>
          <p:cNvSpPr txBox="1">
            <a:spLocks noChangeArrowheads="1"/>
          </p:cNvSpPr>
          <p:nvPr/>
        </p:nvSpPr>
        <p:spPr bwMode="auto">
          <a:xfrm>
            <a:off x="1905000" y="1617663"/>
            <a:ext cx="4038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a) ƯCLN(24, 60)</a:t>
            </a:r>
          </a:p>
        </p:txBody>
      </p:sp>
      <p:sp>
        <p:nvSpPr>
          <p:cNvPr id="11" name="TextBox 10"/>
          <p:cNvSpPr txBox="1">
            <a:spLocks noChangeArrowheads="1"/>
          </p:cNvSpPr>
          <p:nvPr/>
        </p:nvSpPr>
        <p:spPr bwMode="auto">
          <a:xfrm>
            <a:off x="2057400" y="2141538"/>
            <a:ext cx="40386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Ta có : 24 = 2</a:t>
            </a:r>
            <a:r>
              <a:rPr lang="en-US" sz="2800" b="1" baseline="30000">
                <a:solidFill>
                  <a:srgbClr val="0000FF"/>
                </a:solidFill>
                <a:latin typeface="Times New Roman" pitchFamily="18" charset="0"/>
                <a:cs typeface="Times New Roman" pitchFamily="18" charset="0"/>
              </a:rPr>
              <a:t>3</a:t>
            </a:r>
            <a:r>
              <a:rPr lang="en-US" sz="2800" b="1">
                <a:solidFill>
                  <a:srgbClr val="0000FF"/>
                </a:solidFill>
                <a:latin typeface="Times New Roman" pitchFamily="18" charset="0"/>
                <a:cs typeface="Times New Roman" pitchFamily="18" charset="0"/>
              </a:rPr>
              <a:t> . 3</a:t>
            </a:r>
          </a:p>
          <a:p>
            <a:pPr eaLnBrk="1" hangingPunct="1"/>
            <a:r>
              <a:rPr lang="en-US" sz="2800" b="1">
                <a:solidFill>
                  <a:srgbClr val="0000FF"/>
                </a:solidFill>
                <a:latin typeface="Times New Roman" pitchFamily="18" charset="0"/>
                <a:cs typeface="Times New Roman" pitchFamily="18" charset="0"/>
              </a:rPr>
              <a:t>             60 = 2</a:t>
            </a:r>
            <a:r>
              <a:rPr lang="en-US" sz="2800" b="1" baseline="30000">
                <a:solidFill>
                  <a:srgbClr val="0000FF"/>
                </a:solidFill>
                <a:latin typeface="Times New Roman" pitchFamily="18" charset="0"/>
                <a:cs typeface="Times New Roman" pitchFamily="18" charset="0"/>
              </a:rPr>
              <a:t>2</a:t>
            </a:r>
            <a:r>
              <a:rPr lang="en-US" sz="2800" b="1">
                <a:solidFill>
                  <a:srgbClr val="0000FF"/>
                </a:solidFill>
                <a:latin typeface="Times New Roman" pitchFamily="18" charset="0"/>
                <a:cs typeface="Times New Roman" pitchFamily="18" charset="0"/>
              </a:rPr>
              <a:t>.3.5</a:t>
            </a:r>
          </a:p>
        </p:txBody>
      </p:sp>
      <p:sp>
        <p:nvSpPr>
          <p:cNvPr id="12" name="TextBox 11"/>
          <p:cNvSpPr txBox="1">
            <a:spLocks noChangeArrowheads="1"/>
          </p:cNvSpPr>
          <p:nvPr/>
        </p:nvSpPr>
        <p:spPr bwMode="auto">
          <a:xfrm>
            <a:off x="2090738" y="3062288"/>
            <a:ext cx="62150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Do đó: ƯCLN(24, 60) = 2</a:t>
            </a:r>
            <a:r>
              <a:rPr lang="en-US" sz="2800" b="1" baseline="30000">
                <a:solidFill>
                  <a:srgbClr val="0000FF"/>
                </a:solidFill>
                <a:latin typeface="Times New Roman" pitchFamily="18" charset="0"/>
                <a:cs typeface="Times New Roman" pitchFamily="18" charset="0"/>
              </a:rPr>
              <a:t>2</a:t>
            </a:r>
            <a:r>
              <a:rPr lang="en-US" sz="2800" b="1">
                <a:solidFill>
                  <a:srgbClr val="0000FF"/>
                </a:solidFill>
                <a:latin typeface="Times New Roman" pitchFamily="18" charset="0"/>
                <a:cs typeface="Times New Roman" pitchFamily="18" charset="0"/>
              </a:rPr>
              <a:t>.3 = 12   </a:t>
            </a:r>
          </a:p>
        </p:txBody>
      </p:sp>
      <p:sp>
        <p:nvSpPr>
          <p:cNvPr id="13" name="TextBox 12"/>
          <p:cNvSpPr txBox="1">
            <a:spLocks noChangeArrowheads="1"/>
          </p:cNvSpPr>
          <p:nvPr/>
        </p:nvSpPr>
        <p:spPr bwMode="auto">
          <a:xfrm>
            <a:off x="1919288" y="3586163"/>
            <a:ext cx="40386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b) ƯCLN(14, 33)</a:t>
            </a:r>
          </a:p>
        </p:txBody>
      </p:sp>
      <p:sp>
        <p:nvSpPr>
          <p:cNvPr id="15" name="TextBox 14"/>
          <p:cNvSpPr txBox="1">
            <a:spLocks noChangeArrowheads="1"/>
          </p:cNvSpPr>
          <p:nvPr/>
        </p:nvSpPr>
        <p:spPr bwMode="auto">
          <a:xfrm>
            <a:off x="2438400" y="4108450"/>
            <a:ext cx="40386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Ta có : 14 = 2.7</a:t>
            </a:r>
          </a:p>
          <a:p>
            <a:pPr eaLnBrk="1" hangingPunct="1"/>
            <a:r>
              <a:rPr lang="en-US" sz="2800" b="1">
                <a:solidFill>
                  <a:srgbClr val="0000FF"/>
                </a:solidFill>
                <a:latin typeface="Times New Roman" pitchFamily="18" charset="0"/>
                <a:cs typeface="Times New Roman" pitchFamily="18" charset="0"/>
              </a:rPr>
              <a:t>             33 = 3.11</a:t>
            </a:r>
          </a:p>
        </p:txBody>
      </p:sp>
      <p:sp>
        <p:nvSpPr>
          <p:cNvPr id="16" name="TextBox 15"/>
          <p:cNvSpPr txBox="1">
            <a:spLocks noChangeArrowheads="1"/>
          </p:cNvSpPr>
          <p:nvPr/>
        </p:nvSpPr>
        <p:spPr bwMode="auto">
          <a:xfrm>
            <a:off x="2317750" y="4953000"/>
            <a:ext cx="62150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Do đó: ƯCLN(14, 33) = 1   </a:t>
            </a:r>
          </a:p>
        </p:txBody>
      </p:sp>
      <p:sp>
        <p:nvSpPr>
          <p:cNvPr id="17" name="TextBox 16"/>
          <p:cNvSpPr txBox="1">
            <a:spLocks noChangeArrowheads="1"/>
          </p:cNvSpPr>
          <p:nvPr/>
        </p:nvSpPr>
        <p:spPr bwMode="auto">
          <a:xfrm>
            <a:off x="52388" y="5529263"/>
            <a:ext cx="9032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i="1">
                <a:solidFill>
                  <a:srgbClr val="FF0000"/>
                </a:solidFill>
                <a:latin typeface="Times New Roman" pitchFamily="18" charset="0"/>
                <a:cs typeface="Times New Roman" pitchFamily="18" charset="0"/>
              </a:rPr>
              <a:t>Hai số có ƯCLN bằng 1 gọi là hai số nguyên tố cùng nhau</a:t>
            </a:r>
          </a:p>
        </p:txBody>
      </p:sp>
      <p:sp>
        <p:nvSpPr>
          <p:cNvPr id="18" name="TextBox 17"/>
          <p:cNvSpPr txBox="1">
            <a:spLocks noChangeArrowheads="1"/>
          </p:cNvSpPr>
          <p:nvPr/>
        </p:nvSpPr>
        <p:spPr bwMode="auto">
          <a:xfrm>
            <a:off x="130175" y="6053138"/>
            <a:ext cx="71850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00FF"/>
                </a:solidFill>
                <a:latin typeface="Times New Roman" pitchFamily="18" charset="0"/>
                <a:cs typeface="Times New Roman" pitchFamily="18" charset="0"/>
              </a:rPr>
              <a:t>VD: 14 và 33 là hai số nguyên tố cùng nhau.</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arn(inVertical)">
                                      <p:cBhvr>
                                        <p:cTn id="7" dur="500"/>
                                        <p:tgtEl>
                                          <p:spTgt spid="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arn(inVertical)">
                                      <p:cBhvr>
                                        <p:cTn id="27" dur="500"/>
                                        <p:tgtEl>
                                          <p:spTgt spid="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arn(inVertical)">
                                      <p:cBhvr>
                                        <p:cTn id="32" dur="500"/>
                                        <p:tgtEl>
                                          <p:spTgt spid="1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arn(inVertical)">
                                      <p:cBhvr>
                                        <p:cTn id="37" dur="500"/>
                                        <p:tgtEl>
                                          <p:spTgt spid="1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arn(inVertical)">
                                      <p:cBhvr>
                                        <p:cTn id="42" dur="500"/>
                                        <p:tgtEl>
                                          <p:spTgt spid="1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arn(inVertical)">
                                      <p:cBhvr>
                                        <p:cTn id="47" dur="500"/>
                                        <p:tgtEl>
                                          <p:spTgt spid="1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barn(inVertical)">
                                      <p:cBhvr>
                                        <p:cTn id="5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5" grpId="0"/>
      <p:bldP spid="10" grpId="0"/>
      <p:bldP spid="11" grpId="0"/>
      <p:bldP spid="12" grpId="0"/>
      <p:bldP spid="13" grpId="0"/>
      <p:bldP spid="15" grpId="0"/>
      <p:bldP spid="16" grpId="0"/>
      <p:bldP spid="17" grpId="0"/>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4"/>
          <p:cNvSpPr txBox="1">
            <a:spLocks noChangeArrowheads="1"/>
          </p:cNvSpPr>
          <p:nvPr/>
        </p:nvSpPr>
        <p:spPr bwMode="auto">
          <a:xfrm>
            <a:off x="-36513" y="663575"/>
            <a:ext cx="8593138"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3. Tìm ước chung lớn nhất bằng cách phân tích ra thừa số nguyên tố</a:t>
            </a:r>
          </a:p>
        </p:txBody>
      </p:sp>
      <p:sp>
        <p:nvSpPr>
          <p:cNvPr id="16387" name="TextBox 3"/>
          <p:cNvSpPr txBox="1">
            <a:spLocks noChangeArrowheads="1"/>
          </p:cNvSpPr>
          <p:nvPr/>
        </p:nvSpPr>
        <p:spPr bwMode="auto">
          <a:xfrm>
            <a:off x="-14288" y="9525"/>
            <a:ext cx="9167813" cy="5857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12: ƯỚC CHUNG. ƯỚC CHUNG LỚN NHẤT</a:t>
            </a:r>
          </a:p>
        </p:txBody>
      </p:sp>
      <p:sp>
        <p:nvSpPr>
          <p:cNvPr id="16388" name="TextBox 4"/>
          <p:cNvSpPr txBox="1">
            <a:spLocks noChangeArrowheads="1"/>
          </p:cNvSpPr>
          <p:nvPr/>
        </p:nvSpPr>
        <p:spPr bwMode="auto">
          <a:xfrm>
            <a:off x="111125" y="1617663"/>
            <a:ext cx="28257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TH4: Tìm</a:t>
            </a:r>
          </a:p>
        </p:txBody>
      </p:sp>
      <p:sp>
        <p:nvSpPr>
          <p:cNvPr id="10" name="TextBox 9"/>
          <p:cNvSpPr txBox="1">
            <a:spLocks noChangeArrowheads="1"/>
          </p:cNvSpPr>
          <p:nvPr/>
        </p:nvSpPr>
        <p:spPr bwMode="auto">
          <a:xfrm>
            <a:off x="1905000" y="1617663"/>
            <a:ext cx="4038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c) ƯCLN(90, 135, 270)</a:t>
            </a:r>
          </a:p>
        </p:txBody>
      </p:sp>
      <p:sp>
        <p:nvSpPr>
          <p:cNvPr id="11" name="TextBox 10"/>
          <p:cNvSpPr txBox="1">
            <a:spLocks noChangeArrowheads="1"/>
          </p:cNvSpPr>
          <p:nvPr/>
        </p:nvSpPr>
        <p:spPr bwMode="auto">
          <a:xfrm>
            <a:off x="2057400" y="2141538"/>
            <a:ext cx="40386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Ta có : 90 = 2. 3</a:t>
            </a:r>
            <a:r>
              <a:rPr lang="en-US" sz="2800" b="1" baseline="30000">
                <a:solidFill>
                  <a:srgbClr val="0000FF"/>
                </a:solidFill>
                <a:latin typeface="Times New Roman" pitchFamily="18" charset="0"/>
                <a:cs typeface="Times New Roman" pitchFamily="18" charset="0"/>
              </a:rPr>
              <a:t>2</a:t>
            </a:r>
            <a:r>
              <a:rPr lang="en-US" sz="2800" b="1">
                <a:solidFill>
                  <a:srgbClr val="0000FF"/>
                </a:solidFill>
                <a:latin typeface="Times New Roman" pitchFamily="18" charset="0"/>
                <a:cs typeface="Times New Roman" pitchFamily="18" charset="0"/>
              </a:rPr>
              <a:t> . 5</a:t>
            </a:r>
          </a:p>
          <a:p>
            <a:pPr eaLnBrk="1" hangingPunct="1"/>
            <a:r>
              <a:rPr lang="en-US" sz="2800" b="1">
                <a:solidFill>
                  <a:srgbClr val="0000FF"/>
                </a:solidFill>
                <a:latin typeface="Times New Roman" pitchFamily="18" charset="0"/>
                <a:cs typeface="Times New Roman" pitchFamily="18" charset="0"/>
              </a:rPr>
              <a:t>             135 = 3</a:t>
            </a:r>
            <a:r>
              <a:rPr lang="en-US" sz="2800" b="1" baseline="30000">
                <a:solidFill>
                  <a:srgbClr val="0000FF"/>
                </a:solidFill>
                <a:latin typeface="Times New Roman" pitchFamily="18" charset="0"/>
                <a:cs typeface="Times New Roman" pitchFamily="18" charset="0"/>
              </a:rPr>
              <a:t>3</a:t>
            </a:r>
            <a:r>
              <a:rPr lang="en-US" sz="2800" b="1">
                <a:solidFill>
                  <a:srgbClr val="0000FF"/>
                </a:solidFill>
                <a:latin typeface="Times New Roman" pitchFamily="18" charset="0"/>
                <a:cs typeface="Times New Roman" pitchFamily="18" charset="0"/>
              </a:rPr>
              <a:t>.5</a:t>
            </a:r>
          </a:p>
          <a:p>
            <a:pPr eaLnBrk="1" hangingPunct="1"/>
            <a:r>
              <a:rPr lang="en-US" sz="2800" b="1">
                <a:solidFill>
                  <a:srgbClr val="0000FF"/>
                </a:solidFill>
                <a:latin typeface="Times New Roman" pitchFamily="18" charset="0"/>
                <a:cs typeface="Times New Roman" pitchFamily="18" charset="0"/>
              </a:rPr>
              <a:t>              270 = 2.3</a:t>
            </a:r>
            <a:r>
              <a:rPr lang="en-US" sz="2800" b="1" baseline="30000">
                <a:solidFill>
                  <a:srgbClr val="0000FF"/>
                </a:solidFill>
                <a:latin typeface="Times New Roman" pitchFamily="18" charset="0"/>
                <a:cs typeface="Times New Roman" pitchFamily="18" charset="0"/>
              </a:rPr>
              <a:t>3</a:t>
            </a:r>
            <a:r>
              <a:rPr lang="en-US" sz="2800" b="1">
                <a:solidFill>
                  <a:srgbClr val="0000FF"/>
                </a:solidFill>
                <a:latin typeface="Times New Roman" pitchFamily="18" charset="0"/>
                <a:cs typeface="Times New Roman" pitchFamily="18" charset="0"/>
              </a:rPr>
              <a:t>.5</a:t>
            </a:r>
          </a:p>
        </p:txBody>
      </p:sp>
      <p:sp>
        <p:nvSpPr>
          <p:cNvPr id="12" name="TextBox 11"/>
          <p:cNvSpPr txBox="1">
            <a:spLocks noChangeArrowheads="1"/>
          </p:cNvSpPr>
          <p:nvPr/>
        </p:nvSpPr>
        <p:spPr bwMode="auto">
          <a:xfrm>
            <a:off x="1905000" y="3657600"/>
            <a:ext cx="7239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Do đó: ƯCLN(90, 135, 270) = 3</a:t>
            </a:r>
            <a:r>
              <a:rPr lang="en-US" sz="2800" b="1" baseline="30000">
                <a:solidFill>
                  <a:srgbClr val="0000FF"/>
                </a:solidFill>
                <a:latin typeface="Times New Roman" pitchFamily="18" charset="0"/>
                <a:cs typeface="Times New Roman" pitchFamily="18" charset="0"/>
              </a:rPr>
              <a:t>2</a:t>
            </a:r>
            <a:r>
              <a:rPr lang="en-US" sz="2800" b="1">
                <a:solidFill>
                  <a:srgbClr val="0000FF"/>
                </a:solidFill>
                <a:latin typeface="Times New Roman" pitchFamily="18" charset="0"/>
                <a:cs typeface="Times New Roman" pitchFamily="18" charset="0"/>
              </a:rPr>
              <a:t>.5 = 45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4"/>
          <p:cNvSpPr txBox="1">
            <a:spLocks noChangeArrowheads="1"/>
          </p:cNvSpPr>
          <p:nvPr/>
        </p:nvSpPr>
        <p:spPr bwMode="auto">
          <a:xfrm>
            <a:off x="-36513" y="663575"/>
            <a:ext cx="85931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4. Ứng dụng trong phân số.</a:t>
            </a:r>
          </a:p>
        </p:txBody>
      </p:sp>
      <p:sp>
        <p:nvSpPr>
          <p:cNvPr id="17411" name="TextBox 3"/>
          <p:cNvSpPr txBox="1">
            <a:spLocks noChangeArrowheads="1"/>
          </p:cNvSpPr>
          <p:nvPr/>
        </p:nvSpPr>
        <p:spPr bwMode="auto">
          <a:xfrm>
            <a:off x="-14288" y="9525"/>
            <a:ext cx="9167813" cy="5857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12: ƯỚC CHUNG. ƯỚC CHUNG LỚN NHẤT</a:t>
            </a:r>
          </a:p>
        </p:txBody>
      </p:sp>
      <p:sp>
        <p:nvSpPr>
          <p:cNvPr id="10" name="TextBox 9"/>
          <p:cNvSpPr txBox="1">
            <a:spLocks noChangeArrowheads="1"/>
          </p:cNvSpPr>
          <p:nvPr/>
        </p:nvSpPr>
        <p:spPr bwMode="auto">
          <a:xfrm>
            <a:off x="111125" y="1216025"/>
            <a:ext cx="8915400" cy="954088"/>
          </a:xfrm>
          <a:prstGeom prst="rect">
            <a:avLst/>
          </a:prstGeom>
          <a:noFill/>
          <a:ln w="952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Để rút gọn phân số, ta có thể chia cả tử và mẫu của phân số đó cho ƯCLN cảu chúng để được phân số tối giản.</a:t>
            </a:r>
          </a:p>
        </p:txBody>
      </p:sp>
      <p:sp>
        <p:nvSpPr>
          <p:cNvPr id="8" name="TextBox 4"/>
          <p:cNvSpPr txBox="1">
            <a:spLocks noChangeArrowheads="1"/>
          </p:cNvSpPr>
          <p:nvPr/>
        </p:nvSpPr>
        <p:spPr bwMode="auto">
          <a:xfrm>
            <a:off x="141288" y="2286000"/>
            <a:ext cx="55737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TH 5: </a:t>
            </a:r>
            <a:r>
              <a:rPr lang="en-US" sz="2800" b="1">
                <a:solidFill>
                  <a:srgbClr val="0000FF"/>
                </a:solidFill>
                <a:latin typeface="Times New Roman" pitchFamily="18" charset="0"/>
                <a:cs typeface="Times New Roman" pitchFamily="18" charset="0"/>
              </a:rPr>
              <a:t>Rút gọn các phân số sau:</a:t>
            </a:r>
          </a:p>
        </p:txBody>
      </p:sp>
      <p:graphicFrame>
        <p:nvGraphicFramePr>
          <p:cNvPr id="2" name="Object 1"/>
          <p:cNvGraphicFramePr>
            <a:graphicFrameLocks noChangeAspect="1"/>
          </p:cNvGraphicFramePr>
          <p:nvPr/>
        </p:nvGraphicFramePr>
        <p:xfrm>
          <a:off x="5162550" y="2170113"/>
          <a:ext cx="1104900" cy="1006475"/>
        </p:xfrm>
        <a:graphic>
          <a:graphicData uri="http://schemas.openxmlformats.org/presentationml/2006/ole">
            <mc:AlternateContent xmlns:mc="http://schemas.openxmlformats.org/markup-compatibility/2006">
              <mc:Choice xmlns:v="urn:schemas-microsoft-com:vml" Requires="v">
                <p:oleObj spid="_x0000_s17448" name="Equation" r:id="rId3" imgW="431613" imgH="393529" progId="Equation.DSMT4">
                  <p:embed/>
                </p:oleObj>
              </mc:Choice>
              <mc:Fallback>
                <p:oleObj name="Equation" r:id="rId3" imgW="431613" imgH="393529"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62550" y="2170113"/>
                        <a:ext cx="11049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nvGraphicFramePr>
        <p:xfrm>
          <a:off x="7315200" y="2286000"/>
          <a:ext cx="942975" cy="1006475"/>
        </p:xfrm>
        <a:graphic>
          <a:graphicData uri="http://schemas.openxmlformats.org/presentationml/2006/ole">
            <mc:AlternateContent xmlns:mc="http://schemas.openxmlformats.org/markup-compatibility/2006">
              <mc:Choice xmlns:v="urn:schemas-microsoft-com:vml" Requires="v">
                <p:oleObj spid="_x0000_s17449" name="Equation" r:id="rId5" imgW="368140" imgH="393529" progId="Equation.DSMT4">
                  <p:embed/>
                </p:oleObj>
              </mc:Choice>
              <mc:Fallback>
                <p:oleObj name="Equation" r:id="rId5" imgW="368140" imgH="393529"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15200" y="2286000"/>
                        <a:ext cx="94297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 name="TextBox 4"/>
          <p:cNvSpPr txBox="1">
            <a:spLocks noChangeArrowheads="1"/>
          </p:cNvSpPr>
          <p:nvPr/>
        </p:nvSpPr>
        <p:spPr bwMode="auto">
          <a:xfrm>
            <a:off x="4038600" y="3276600"/>
            <a:ext cx="14541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Giải:</a:t>
            </a:r>
            <a:endParaRPr lang="en-US" sz="2800" b="1">
              <a:solidFill>
                <a:srgbClr val="0000FF"/>
              </a:solidFill>
              <a:latin typeface="Times New Roman" pitchFamily="18" charset="0"/>
              <a:cs typeface="Times New Roman" pitchFamily="18" charset="0"/>
            </a:endParaRPr>
          </a:p>
        </p:txBody>
      </p:sp>
      <p:sp>
        <p:nvSpPr>
          <p:cNvPr id="14" name="TextBox 4"/>
          <p:cNvSpPr txBox="1">
            <a:spLocks noChangeArrowheads="1"/>
          </p:cNvSpPr>
          <p:nvPr/>
        </p:nvSpPr>
        <p:spPr bwMode="auto">
          <a:xfrm>
            <a:off x="150813" y="3657600"/>
            <a:ext cx="49545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a) Ta có ƯCLN(24, 108) =12 </a:t>
            </a:r>
          </a:p>
        </p:txBody>
      </p:sp>
      <p:sp>
        <p:nvSpPr>
          <p:cNvPr id="15" name="TextBox 4"/>
          <p:cNvSpPr txBox="1">
            <a:spLocks noChangeArrowheads="1"/>
          </p:cNvSpPr>
          <p:nvPr/>
        </p:nvSpPr>
        <p:spPr bwMode="auto">
          <a:xfrm>
            <a:off x="166688" y="4192588"/>
            <a:ext cx="1243012"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Do đó:</a:t>
            </a:r>
          </a:p>
        </p:txBody>
      </p:sp>
      <p:graphicFrame>
        <p:nvGraphicFramePr>
          <p:cNvPr id="4" name="Object 3"/>
          <p:cNvGraphicFramePr>
            <a:graphicFrameLocks noChangeAspect="1"/>
          </p:cNvGraphicFramePr>
          <p:nvPr/>
        </p:nvGraphicFramePr>
        <p:xfrm>
          <a:off x="166688" y="4876800"/>
          <a:ext cx="2924175" cy="1006475"/>
        </p:xfrm>
        <a:graphic>
          <a:graphicData uri="http://schemas.openxmlformats.org/presentationml/2006/ole">
            <mc:AlternateContent xmlns:mc="http://schemas.openxmlformats.org/markup-compatibility/2006">
              <mc:Choice xmlns:v="urn:schemas-microsoft-com:vml" Requires="v">
                <p:oleObj spid="_x0000_s17450" name="Equation" r:id="rId7" imgW="1143000" imgH="393700" progId="Equation.DSMT4">
                  <p:embed/>
                </p:oleObj>
              </mc:Choice>
              <mc:Fallback>
                <p:oleObj name="Equation" r:id="rId7" imgW="1143000" imgH="393700" progId="Equation.DSMT4">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6688" y="4876800"/>
                        <a:ext cx="292417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 name="TextBox 4"/>
          <p:cNvSpPr txBox="1">
            <a:spLocks noChangeArrowheads="1"/>
          </p:cNvSpPr>
          <p:nvPr/>
        </p:nvSpPr>
        <p:spPr bwMode="auto">
          <a:xfrm>
            <a:off x="4765675" y="3668713"/>
            <a:ext cx="49545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b) Ta có ƯCLN(80,32) = 16 </a:t>
            </a:r>
          </a:p>
        </p:txBody>
      </p:sp>
      <p:sp>
        <p:nvSpPr>
          <p:cNvPr id="17" name="TextBox 4"/>
          <p:cNvSpPr txBox="1">
            <a:spLocks noChangeArrowheads="1"/>
          </p:cNvSpPr>
          <p:nvPr/>
        </p:nvSpPr>
        <p:spPr bwMode="auto">
          <a:xfrm>
            <a:off x="5070475" y="4192588"/>
            <a:ext cx="124301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Do đó:</a:t>
            </a:r>
          </a:p>
        </p:txBody>
      </p:sp>
      <p:graphicFrame>
        <p:nvGraphicFramePr>
          <p:cNvPr id="6" name="Object 5"/>
          <p:cNvGraphicFramePr>
            <a:graphicFrameLocks noChangeAspect="1"/>
          </p:cNvGraphicFramePr>
          <p:nvPr/>
        </p:nvGraphicFramePr>
        <p:xfrm>
          <a:off x="5942013" y="4876800"/>
          <a:ext cx="2601912" cy="1006475"/>
        </p:xfrm>
        <a:graphic>
          <a:graphicData uri="http://schemas.openxmlformats.org/presentationml/2006/ole">
            <mc:AlternateContent xmlns:mc="http://schemas.openxmlformats.org/markup-compatibility/2006">
              <mc:Choice xmlns:v="urn:schemas-microsoft-com:vml" Requires="v">
                <p:oleObj spid="_x0000_s17451" name="Equation" r:id="rId9" imgW="1016000" imgH="393700" progId="Equation.DSMT4">
                  <p:embed/>
                </p:oleObj>
              </mc:Choice>
              <mc:Fallback>
                <p:oleObj name="Equation" r:id="rId9" imgW="1016000" imgH="393700"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2013" y="4876800"/>
                        <a:ext cx="2601912"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9" name="Straight Connector 8"/>
          <p:cNvCxnSpPr/>
          <p:nvPr/>
        </p:nvCxnSpPr>
        <p:spPr>
          <a:xfrm>
            <a:off x="4595813" y="3930650"/>
            <a:ext cx="0" cy="23939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arn(inVertical)">
                                      <p:cBhvr>
                                        <p:cTn id="7" dur="500"/>
                                        <p:tgtEl>
                                          <p:spTgt spid="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par>
                                <p:cTn id="18" presetID="16" presetClass="entr" presetSubtype="21" fill="hold"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par>
                                <p:cTn id="21" presetID="16" presetClass="entr" presetSubtype="21" fill="hold"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barn(inVertical)">
                                      <p:cBhvr>
                                        <p:cTn id="23" dur="500"/>
                                        <p:tgtEl>
                                          <p:spTgt spid="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barn(inVertical)">
                                      <p:cBhvr>
                                        <p:cTn id="28" dur="500"/>
                                        <p:tgtEl>
                                          <p:spTgt spid="1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barn(inVertical)">
                                      <p:cBhvr>
                                        <p:cTn id="33" dur="500"/>
                                        <p:tgtEl>
                                          <p:spTgt spid="14"/>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barn(inVertical)">
                                      <p:cBhvr>
                                        <p:cTn id="38" dur="500"/>
                                        <p:tgtEl>
                                          <p:spTgt spid="15"/>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6" presetClass="entr" presetSubtype="21"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barn(inVertical)">
                                      <p:cBhvr>
                                        <p:cTn id="43" dur="500"/>
                                        <p:tgtEl>
                                          <p:spTgt spid="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6" presetClass="entr" presetSubtype="21" fill="hold" nodeType="click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barn(inVertical)">
                                      <p:cBhvr>
                                        <p:cTn id="48" dur="500"/>
                                        <p:tgtEl>
                                          <p:spTgt spid="9"/>
                                        </p:tgtEl>
                                      </p:cBhvr>
                                    </p:animEffect>
                                  </p:childTnLst>
                                </p:cTn>
                              </p:par>
                              <p:par>
                                <p:cTn id="49" presetID="16" presetClass="entr" presetSubtype="21" fill="hold" grpId="0" nodeType="with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barn(inVertical)">
                                      <p:cBhvr>
                                        <p:cTn id="51" dur="500"/>
                                        <p:tgtEl>
                                          <p:spTgt spid="1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barn(inVertical)">
                                      <p:cBhvr>
                                        <p:cTn id="56" dur="500"/>
                                        <p:tgtEl>
                                          <p:spTgt spid="17"/>
                                        </p:tgtEl>
                                      </p:cBhvr>
                                    </p:animEffect>
                                  </p:childTnLst>
                                </p:cTn>
                              </p:par>
                              <p:par>
                                <p:cTn id="57" presetID="16" presetClass="entr" presetSubtype="21" fill="hold" nodeType="withEffect">
                                  <p:stCondLst>
                                    <p:cond delay="0"/>
                                  </p:stCondLst>
                                  <p:childTnLst>
                                    <p:set>
                                      <p:cBhvr>
                                        <p:cTn id="58" dur="1" fill="hold">
                                          <p:stCondLst>
                                            <p:cond delay="0"/>
                                          </p:stCondLst>
                                        </p:cTn>
                                        <p:tgtEl>
                                          <p:spTgt spid="6"/>
                                        </p:tgtEl>
                                        <p:attrNameLst>
                                          <p:attrName>style.visibility</p:attrName>
                                        </p:attrNameLst>
                                      </p:cBhvr>
                                      <p:to>
                                        <p:strVal val="visible"/>
                                      </p:to>
                                    </p:set>
                                    <p:animEffect transition="in" filter="barn(inVertical)">
                                      <p:cBhvr>
                                        <p:cTn id="5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10" grpId="0" animBg="1"/>
      <p:bldP spid="8" grpId="0"/>
      <p:bldP spid="13" grpId="0"/>
      <p:bldP spid="14" grpId="0"/>
      <p:bldP spid="15" grpId="0"/>
      <p:bldP spid="16" grpId="0"/>
      <p:bldP spid="17"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5" name="TextBox 4"/>
          <p:cNvSpPr txBox="1">
            <a:spLocks noChangeArrowheads="1"/>
          </p:cNvSpPr>
          <p:nvPr/>
        </p:nvSpPr>
        <p:spPr bwMode="auto">
          <a:xfrm>
            <a:off x="26988" y="996950"/>
            <a:ext cx="22193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600" b="1">
                <a:solidFill>
                  <a:srgbClr val="00B050"/>
                </a:solidFill>
                <a:latin typeface="Times New Roman" pitchFamily="18" charset="0"/>
                <a:cs typeface="Times New Roman" pitchFamily="18" charset="0"/>
              </a:rPr>
              <a:t>Bài 1: </a:t>
            </a:r>
            <a:r>
              <a:rPr lang="en-US" sz="2600" b="1">
                <a:latin typeface="Times New Roman" pitchFamily="18" charset="0"/>
                <a:cs typeface="Times New Roman" pitchFamily="18" charset="0"/>
              </a:rPr>
              <a:t>Tìm</a:t>
            </a:r>
          </a:p>
        </p:txBody>
      </p:sp>
      <p:sp>
        <p:nvSpPr>
          <p:cNvPr id="2" name="TextBox 3"/>
          <p:cNvSpPr txBox="1">
            <a:spLocks noChangeArrowheads="1"/>
          </p:cNvSpPr>
          <p:nvPr/>
        </p:nvSpPr>
        <p:spPr bwMode="auto">
          <a:xfrm>
            <a:off x="11113" y="29873"/>
            <a:ext cx="9167813" cy="585788"/>
          </a:xfrm>
          <a:prstGeom prst="rect">
            <a:avLst/>
          </a:prstGeom>
          <a:ln/>
          <a:extLst/>
        </p:spPr>
        <p:style>
          <a:lnRef idx="2">
            <a:schemeClr val="dk1"/>
          </a:lnRef>
          <a:fillRef idx="1">
            <a:schemeClr val="lt1"/>
          </a:fillRef>
          <a:effectRef idx="0">
            <a:schemeClr val="dk1"/>
          </a:effectRef>
          <a:fontRef idx="minor">
            <a:schemeClr val="dk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i="1" smtClean="0">
                <a:solidFill>
                  <a:srgbClr val="0000FF"/>
                </a:solidFill>
                <a:latin typeface="Times New Roman" pitchFamily="18" charset="0"/>
                <a:cs typeface="Times New Roman" pitchFamily="18" charset="0"/>
              </a:rPr>
              <a:t>BÀI TẬP VỀ NHÀ</a:t>
            </a:r>
            <a:endParaRPr lang="en-US" sz="3200" b="1" i="1">
              <a:solidFill>
                <a:srgbClr val="0000FF"/>
              </a:solidFill>
              <a:latin typeface="Times New Roman" pitchFamily="18" charset="0"/>
              <a:cs typeface="Times New Roman" pitchFamily="18" charset="0"/>
            </a:endParaRPr>
          </a:p>
        </p:txBody>
      </p:sp>
      <p:sp>
        <p:nvSpPr>
          <p:cNvPr id="73" name="TextBox 4"/>
          <p:cNvSpPr txBox="1">
            <a:spLocks noChangeArrowheads="1"/>
          </p:cNvSpPr>
          <p:nvPr/>
        </p:nvSpPr>
        <p:spPr bwMode="auto">
          <a:xfrm>
            <a:off x="11113" y="1489075"/>
            <a:ext cx="362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600" b="1">
                <a:latin typeface="Times New Roman" pitchFamily="18" charset="0"/>
                <a:cs typeface="Times New Roman" pitchFamily="18" charset="0"/>
              </a:rPr>
              <a:t>a) ƯCLN(1, 16)</a:t>
            </a:r>
          </a:p>
        </p:txBody>
      </p:sp>
      <p:sp>
        <p:nvSpPr>
          <p:cNvPr id="75" name="TextBox 4"/>
          <p:cNvSpPr txBox="1">
            <a:spLocks noChangeArrowheads="1"/>
          </p:cNvSpPr>
          <p:nvPr/>
        </p:nvSpPr>
        <p:spPr bwMode="auto">
          <a:xfrm>
            <a:off x="4097338" y="1489075"/>
            <a:ext cx="3630612"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600" b="1">
                <a:latin typeface="Times New Roman" pitchFamily="18" charset="0"/>
                <a:cs typeface="Times New Roman" pitchFamily="18" charset="0"/>
              </a:rPr>
              <a:t>b) ƯCLN(8, 20)</a:t>
            </a:r>
          </a:p>
        </p:txBody>
      </p:sp>
      <p:sp>
        <p:nvSpPr>
          <p:cNvPr id="80" name="TextBox 4"/>
          <p:cNvSpPr txBox="1">
            <a:spLocks noChangeArrowheads="1"/>
          </p:cNvSpPr>
          <p:nvPr/>
        </p:nvSpPr>
        <p:spPr bwMode="auto">
          <a:xfrm>
            <a:off x="4038600" y="2017713"/>
            <a:ext cx="3630613"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600" b="1">
                <a:latin typeface="Times New Roman" pitchFamily="18" charset="0"/>
                <a:cs typeface="Times New Roman" pitchFamily="18" charset="0"/>
              </a:rPr>
              <a:t>d) ƯCLN(16, 40, 176)</a:t>
            </a:r>
          </a:p>
        </p:txBody>
      </p:sp>
      <p:sp>
        <p:nvSpPr>
          <p:cNvPr id="81" name="TextBox 4"/>
          <p:cNvSpPr txBox="1">
            <a:spLocks noChangeArrowheads="1"/>
          </p:cNvSpPr>
          <p:nvPr/>
        </p:nvSpPr>
        <p:spPr bwMode="auto">
          <a:xfrm>
            <a:off x="42863" y="2017713"/>
            <a:ext cx="363061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600" b="1">
                <a:latin typeface="Times New Roman" pitchFamily="18" charset="0"/>
                <a:cs typeface="Times New Roman" pitchFamily="18" charset="0"/>
              </a:rPr>
              <a:t>c) ƯCLN(84, 156)</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barn(inVertical)">
                                      <p:cBhvr>
                                        <p:cTn id="7" dur="500"/>
                                        <p:tgtEl>
                                          <p:spTgt spid="1843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3"/>
                                        </p:tgtEl>
                                        <p:attrNameLst>
                                          <p:attrName>style.visibility</p:attrName>
                                        </p:attrNameLst>
                                      </p:cBhvr>
                                      <p:to>
                                        <p:strVal val="visible"/>
                                      </p:to>
                                    </p:set>
                                    <p:animEffect transition="in" filter="barn(inVertical)">
                                      <p:cBhvr>
                                        <p:cTn id="10" dur="500"/>
                                        <p:tgtEl>
                                          <p:spTgt spid="73"/>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81"/>
                                        </p:tgtEl>
                                        <p:attrNameLst>
                                          <p:attrName>style.visibility</p:attrName>
                                        </p:attrNameLst>
                                      </p:cBhvr>
                                      <p:to>
                                        <p:strVal val="visible"/>
                                      </p:to>
                                    </p:set>
                                    <p:animEffect transition="in" filter="barn(inVertical)">
                                      <p:cBhvr>
                                        <p:cTn id="13" dur="500"/>
                                        <p:tgtEl>
                                          <p:spTgt spid="81"/>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80"/>
                                        </p:tgtEl>
                                        <p:attrNameLst>
                                          <p:attrName>style.visibility</p:attrName>
                                        </p:attrNameLst>
                                      </p:cBhvr>
                                      <p:to>
                                        <p:strVal val="visible"/>
                                      </p:to>
                                    </p:set>
                                    <p:animEffect transition="in" filter="barn(inVertical)">
                                      <p:cBhvr>
                                        <p:cTn id="16" dur="500"/>
                                        <p:tgtEl>
                                          <p:spTgt spid="80"/>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75"/>
                                        </p:tgtEl>
                                        <p:attrNameLst>
                                          <p:attrName>style.visibility</p:attrName>
                                        </p:attrNameLst>
                                      </p:cBhvr>
                                      <p:to>
                                        <p:strVal val="visible"/>
                                      </p:to>
                                    </p:set>
                                    <p:animEffect transition="in" filter="barn(inVertical)">
                                      <p:cBhvr>
                                        <p:cTn id="19"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p:bldP spid="73" grpId="0"/>
      <p:bldP spid="75" grpId="0"/>
      <p:bldP spid="80" grpId="0"/>
      <p:bldP spid="8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0"/>
            <a:ext cx="9144000" cy="6858000"/>
          </a:xfrm>
          <a:prstGeom prst="rect">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5" name="Text Box 13"/>
          <p:cNvSpPr txBox="1">
            <a:spLocks noChangeArrowheads="1"/>
          </p:cNvSpPr>
          <p:nvPr/>
        </p:nvSpPr>
        <p:spPr bwMode="auto">
          <a:xfrm>
            <a:off x="533400" y="304800"/>
            <a:ext cx="6134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US" sz="5400" b="1">
                <a:solidFill>
                  <a:srgbClr val="CC6600"/>
                </a:solidFill>
                <a:effectLst>
                  <a:outerShdw blurRad="38100" dist="38100" dir="2700000" algn="tl">
                    <a:srgbClr val="C0C0C0"/>
                  </a:outerShdw>
                </a:effectLst>
              </a:rPr>
              <a:t>VUI ĐỂ HỌC TỐT  </a:t>
            </a:r>
          </a:p>
        </p:txBody>
      </p:sp>
      <p:sp>
        <p:nvSpPr>
          <p:cNvPr id="13326" name="Text Box 14"/>
          <p:cNvSpPr txBox="1">
            <a:spLocks noChangeArrowheads="1"/>
          </p:cNvSpPr>
          <p:nvPr/>
        </p:nvSpPr>
        <p:spPr bwMode="auto">
          <a:xfrm>
            <a:off x="495300" y="266700"/>
            <a:ext cx="7010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US" sz="5400" b="1">
                <a:solidFill>
                  <a:srgbClr val="FF3399"/>
                </a:solidFill>
                <a:effectLst>
                  <a:outerShdw blurRad="38100" dist="38100" dir="2700000" algn="tl">
                    <a:srgbClr val="C0C0C0"/>
                  </a:outerShdw>
                </a:effectLst>
              </a:rPr>
              <a:t>VUI ĐỂ HỌC TỐT  </a:t>
            </a:r>
          </a:p>
        </p:txBody>
      </p:sp>
      <p:pic>
        <p:nvPicPr>
          <p:cNvPr id="13327" name="Picture 15" descr="Next">
            <a:hlinkClick r:id="rId3" action="ppaction://hlinkpres?slideindex=23&amp;slidetitle=PowerPoint Presentation"/>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16913" y="6092825"/>
            <a:ext cx="493712"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11" descr="sun18[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7127875" y="93663"/>
            <a:ext cx="1900238" cy="170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4" name="Text Box 12"/>
          <p:cNvSpPr txBox="1">
            <a:spLocks noChangeArrowheads="1"/>
          </p:cNvSpPr>
          <p:nvPr/>
        </p:nvSpPr>
        <p:spPr bwMode="auto">
          <a:xfrm>
            <a:off x="7386638" y="373063"/>
            <a:ext cx="1833562"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US" sz="4000" b="1" dirty="0">
                <a:solidFill>
                  <a:srgbClr val="FF00FF"/>
                </a:solidFill>
                <a:effectLst>
                  <a:outerShdw blurRad="38100" dist="38100" dir="2700000" algn="tl">
                    <a:srgbClr val="C0C0C0"/>
                  </a:outerShdw>
                </a:effectLst>
                <a:latin typeface="VNI-Thufap1" pitchFamily="2" charset="0"/>
              </a:rPr>
              <a:t>Good </a:t>
            </a:r>
          </a:p>
        </p:txBody>
      </p:sp>
      <p:pic>
        <p:nvPicPr>
          <p:cNvPr id="31747" name="Picture 3"/>
          <p:cNvPicPr>
            <a:picLocks noChangeAspect="1" noChangeArrowheads="1"/>
          </p:cNvPicPr>
          <p:nvPr/>
        </p:nvPicPr>
        <p:blipFill>
          <a:blip r:embed="rId6"/>
          <a:srcRect/>
          <a:stretch>
            <a:fillRect/>
          </a:stretch>
        </p:blipFill>
        <p:spPr bwMode="auto">
          <a:xfrm>
            <a:off x="2441575" y="1703388"/>
            <a:ext cx="3616325" cy="34512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319" name="Picture 7" descr="CAI4T67C">
            <a:hlinkClick r:id="rId7" action="ppaction://hlinkpres?slideindex=19&amp;slidetitle=PowerPoint Presentation"/>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1638" y="1295400"/>
            <a:ext cx="3581400" cy="2643188"/>
          </a:xfrm>
          <a:prstGeom prst="rect">
            <a:avLst/>
          </a:prstGeom>
          <a:noFill/>
          <a:ln w="38100">
            <a:solidFill>
              <a:srgbClr val="FFFF00"/>
            </a:solidFill>
            <a:miter lim="800000"/>
            <a:headEnd/>
            <a:tailEnd/>
          </a:ln>
          <a:extLst>
            <a:ext uri="{909E8E84-426E-40DD-AFC4-6F175D3DCCD1}">
              <a14:hiddenFill xmlns:a14="http://schemas.microsoft.com/office/drawing/2010/main">
                <a:solidFill>
                  <a:srgbClr val="FFFFFF"/>
                </a:solidFill>
              </a14:hiddenFill>
            </a:ext>
          </a:extLst>
        </p:spPr>
      </p:pic>
      <p:pic>
        <p:nvPicPr>
          <p:cNvPr id="13320" name="Picture 8" descr="images[15]">
            <a:hlinkClick r:id="rId9" action="ppaction://hlinkpres?slideindex=20&amp;slidetitle=PowerPoint Presentation"/>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00500" y="1244600"/>
            <a:ext cx="3505200" cy="2655888"/>
          </a:xfrm>
          <a:prstGeom prst="rect">
            <a:avLst/>
          </a:prstGeom>
          <a:noFill/>
          <a:ln w="38100">
            <a:solidFill>
              <a:srgbClr val="FFFF00"/>
            </a:solidFill>
            <a:miter lim="800000"/>
            <a:headEnd/>
            <a:tailEnd/>
          </a:ln>
          <a:extLst>
            <a:ext uri="{909E8E84-426E-40DD-AFC4-6F175D3DCCD1}">
              <a14:hiddenFill xmlns:a14="http://schemas.microsoft.com/office/drawing/2010/main">
                <a:solidFill>
                  <a:srgbClr val="FFFFFF"/>
                </a:solidFill>
              </a14:hiddenFill>
            </a:ext>
          </a:extLst>
        </p:spPr>
      </p:pic>
      <p:pic>
        <p:nvPicPr>
          <p:cNvPr id="13322" name="Picture 10" descr="images[90]">
            <a:hlinkClick r:id="rId11" action="ppaction://hlinkpres?slideindex=22&amp;slidetitle=PowerPoint Presentation"/>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19550" y="3992563"/>
            <a:ext cx="3486150" cy="2549525"/>
          </a:xfrm>
          <a:prstGeom prst="rect">
            <a:avLst/>
          </a:prstGeom>
          <a:noFill/>
          <a:ln w="38100">
            <a:solidFill>
              <a:srgbClr val="FFFF00"/>
            </a:solidFill>
            <a:miter lim="800000"/>
            <a:headEnd/>
            <a:tailEnd/>
          </a:ln>
          <a:extLst>
            <a:ext uri="{909E8E84-426E-40DD-AFC4-6F175D3DCCD1}">
              <a14:hiddenFill xmlns:a14="http://schemas.microsoft.com/office/drawing/2010/main">
                <a:solidFill>
                  <a:srgbClr val="FFFFFF"/>
                </a:solidFill>
              </a14:hiddenFill>
            </a:ext>
          </a:extLst>
        </p:spPr>
      </p:pic>
      <p:pic>
        <p:nvPicPr>
          <p:cNvPr id="13321" name="Picture 9" descr="images[57]">
            <a:hlinkClick r:id="rId13" action="ppaction://hlinkpres?slideindex=21&amp;slidetitle=PowerPoint Presentation"/>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3700" y="3938588"/>
            <a:ext cx="3562350" cy="2566987"/>
          </a:xfrm>
          <a:prstGeom prst="rect">
            <a:avLst/>
          </a:prstGeom>
          <a:noFill/>
          <a:ln w="38100">
            <a:solidFill>
              <a:srgbClr val="FFFF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nodeType="afterEffect">
                                  <p:stCondLst>
                                    <p:cond delay="0"/>
                                  </p:stCondLst>
                                  <p:childTnLst>
                                    <p:set>
                                      <p:cBhvr>
                                        <p:cTn id="6" dur="1" fill="hold">
                                          <p:stCondLst>
                                            <p:cond delay="0"/>
                                          </p:stCondLst>
                                        </p:cTn>
                                        <p:tgtEl>
                                          <p:spTgt spid="13327"/>
                                        </p:tgtEl>
                                        <p:attrNameLst>
                                          <p:attrName>style.visibility</p:attrName>
                                        </p:attrNameLst>
                                      </p:cBhvr>
                                      <p:to>
                                        <p:strVal val="visible"/>
                                      </p:to>
                                    </p:set>
                                    <p:anim from="(-#ppt_w/2)" to="(#ppt_x)" calcmode="lin" valueType="num">
                                      <p:cBhvr>
                                        <p:cTn id="7" dur="600" fill="hold">
                                          <p:stCondLst>
                                            <p:cond delay="0"/>
                                          </p:stCondLst>
                                        </p:cTn>
                                        <p:tgtEl>
                                          <p:spTgt spid="13327"/>
                                        </p:tgtEl>
                                        <p:attrNameLst>
                                          <p:attrName>ppt_x</p:attrName>
                                        </p:attrNameLst>
                                      </p:cBhvr>
                                    </p:anim>
                                    <p:anim from="0" to="-1.0" calcmode="lin" valueType="num">
                                      <p:cBhvr>
                                        <p:cTn id="8" dur="200" decel="50000" autoRev="1" fill="hold">
                                          <p:stCondLst>
                                            <p:cond delay="600"/>
                                          </p:stCondLst>
                                        </p:cTn>
                                        <p:tgtEl>
                                          <p:spTgt spid="13327"/>
                                        </p:tgtEl>
                                        <p:attrNameLst>
                                          <p:attrName>xshear</p:attrName>
                                        </p:attrNameLst>
                                      </p:cBhvr>
                                    </p:anim>
                                    <p:animScale>
                                      <p:cBhvr>
                                        <p:cTn id="9" dur="200" decel="100000" autoRev="1" fill="hold">
                                          <p:stCondLst>
                                            <p:cond delay="600"/>
                                          </p:stCondLst>
                                        </p:cTn>
                                        <p:tgtEl>
                                          <p:spTgt spid="13327"/>
                                        </p:tgtEl>
                                      </p:cBhvr>
                                      <p:from x="100000" y="100000"/>
                                      <p:to x="80000" y="100000"/>
                                    </p:animScale>
                                    <p:anim by="(#ppt_h/3+#ppt_w*0.1)" calcmode="lin" valueType="num">
                                      <p:cBhvr additive="sum">
                                        <p:cTn id="10" dur="200" decel="100000" autoRev="1" fill="hold">
                                          <p:stCondLst>
                                            <p:cond delay="600"/>
                                          </p:stCondLst>
                                        </p:cTn>
                                        <p:tgtEl>
                                          <p:spTgt spid="13327"/>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11" restart="whenNotActive" fill="hold" evtFilter="cancelBubble" nodeType="interactiveSeq">
                <p:stCondLst>
                  <p:cond evt="onClick" delay="0">
                    <p:tgtEl>
                      <p:spTgt spid="13319"/>
                    </p:tgtEl>
                  </p:cond>
                </p:stCondLst>
                <p:endSync evt="end" delay="0">
                  <p:rtn val="all"/>
                </p:endSync>
                <p:childTnLst>
                  <p:par>
                    <p:cTn id="12" fill="hold" nodeType="clickPar">
                      <p:stCondLst>
                        <p:cond delay="0"/>
                      </p:stCondLst>
                      <p:childTnLst>
                        <p:par>
                          <p:cTn id="13" fill="hold" nodeType="withGroup">
                            <p:stCondLst>
                              <p:cond delay="0"/>
                            </p:stCondLst>
                            <p:childTnLst>
                              <p:par>
                                <p:cTn id="14" presetID="14" presetClass="exit" presetSubtype="10" fill="hold" nodeType="clickEffect">
                                  <p:stCondLst>
                                    <p:cond delay="0"/>
                                  </p:stCondLst>
                                  <p:childTnLst>
                                    <p:animEffect transition="out" filter="randombar(horizontal)">
                                      <p:cBhvr>
                                        <p:cTn id="15" dur="500"/>
                                        <p:tgtEl>
                                          <p:spTgt spid="13319"/>
                                        </p:tgtEl>
                                      </p:cBhvr>
                                    </p:animEffect>
                                    <p:set>
                                      <p:cBhvr>
                                        <p:cTn id="16" dur="1" fill="hold">
                                          <p:stCondLst>
                                            <p:cond delay="499"/>
                                          </p:stCondLst>
                                        </p:cTn>
                                        <p:tgtEl>
                                          <p:spTgt spid="13319"/>
                                        </p:tgtEl>
                                        <p:attrNameLst>
                                          <p:attrName>style.visibility</p:attrName>
                                        </p:attrNameLst>
                                      </p:cBhvr>
                                      <p:to>
                                        <p:strVal val="hidden"/>
                                      </p:to>
                                    </p:set>
                                  </p:childTnLst>
                                </p:cTn>
                              </p:par>
                            </p:childTnLst>
                          </p:cTn>
                        </p:par>
                      </p:childTnLst>
                    </p:cTn>
                  </p:par>
                </p:childTnLst>
              </p:cTn>
              <p:nextCondLst>
                <p:cond evt="onClick" delay="0">
                  <p:tgtEl>
                    <p:spTgt spid="13319"/>
                  </p:tgtEl>
                </p:cond>
              </p:nextCondLst>
            </p:seq>
            <p:seq concurrent="1" nextAc="seek">
              <p:cTn id="17" restart="whenNotActive" fill="hold" evtFilter="cancelBubble" nodeType="interactiveSeq">
                <p:stCondLst>
                  <p:cond evt="onClick" delay="0">
                    <p:tgtEl>
                      <p:spTgt spid="13320"/>
                    </p:tgtEl>
                  </p:cond>
                </p:stCondLst>
                <p:endSync evt="end" delay="0">
                  <p:rtn val="all"/>
                </p:endSync>
                <p:childTnLst>
                  <p:par>
                    <p:cTn id="18" fill="hold" nodeType="clickPar">
                      <p:stCondLst>
                        <p:cond delay="0"/>
                      </p:stCondLst>
                      <p:childTnLst>
                        <p:par>
                          <p:cTn id="19" fill="hold" nodeType="withGroup">
                            <p:stCondLst>
                              <p:cond delay="0"/>
                            </p:stCondLst>
                            <p:childTnLst>
                              <p:par>
                                <p:cTn id="20" presetID="55" presetClass="exit" presetSubtype="0" fill="hold" nodeType="clickEffect">
                                  <p:stCondLst>
                                    <p:cond delay="0"/>
                                  </p:stCondLst>
                                  <p:childTnLst>
                                    <p:anim calcmode="lin" valueType="num">
                                      <p:cBhvr>
                                        <p:cTn id="21" dur="1000"/>
                                        <p:tgtEl>
                                          <p:spTgt spid="13320"/>
                                        </p:tgtEl>
                                        <p:attrNameLst>
                                          <p:attrName>ppt_w</p:attrName>
                                        </p:attrNameLst>
                                      </p:cBhvr>
                                      <p:tavLst>
                                        <p:tav tm="0">
                                          <p:val>
                                            <p:strVal val="ppt_w"/>
                                          </p:val>
                                        </p:tav>
                                        <p:tav tm="100000">
                                          <p:val>
                                            <p:strVal val="ppt_w*0.70"/>
                                          </p:val>
                                        </p:tav>
                                      </p:tavLst>
                                    </p:anim>
                                    <p:anim calcmode="lin" valueType="num">
                                      <p:cBhvr>
                                        <p:cTn id="22" dur="1000"/>
                                        <p:tgtEl>
                                          <p:spTgt spid="13320"/>
                                        </p:tgtEl>
                                        <p:attrNameLst>
                                          <p:attrName>ppt_h</p:attrName>
                                        </p:attrNameLst>
                                      </p:cBhvr>
                                      <p:tavLst>
                                        <p:tav tm="0">
                                          <p:val>
                                            <p:strVal val="ppt_h"/>
                                          </p:val>
                                        </p:tav>
                                        <p:tav tm="100000">
                                          <p:val>
                                            <p:strVal val="ppt_h"/>
                                          </p:val>
                                        </p:tav>
                                      </p:tavLst>
                                    </p:anim>
                                    <p:animEffect transition="out" filter="fade">
                                      <p:cBhvr>
                                        <p:cTn id="23" dur="1000"/>
                                        <p:tgtEl>
                                          <p:spTgt spid="13320"/>
                                        </p:tgtEl>
                                      </p:cBhvr>
                                    </p:animEffect>
                                    <p:set>
                                      <p:cBhvr>
                                        <p:cTn id="24" dur="1" fill="hold">
                                          <p:stCondLst>
                                            <p:cond delay="999"/>
                                          </p:stCondLst>
                                        </p:cTn>
                                        <p:tgtEl>
                                          <p:spTgt spid="13320"/>
                                        </p:tgtEl>
                                        <p:attrNameLst>
                                          <p:attrName>style.visibility</p:attrName>
                                        </p:attrNameLst>
                                      </p:cBhvr>
                                      <p:to>
                                        <p:strVal val="hidden"/>
                                      </p:to>
                                    </p:set>
                                  </p:childTnLst>
                                </p:cTn>
                              </p:par>
                            </p:childTnLst>
                          </p:cTn>
                        </p:par>
                      </p:childTnLst>
                    </p:cTn>
                  </p:par>
                </p:childTnLst>
              </p:cTn>
              <p:nextCondLst>
                <p:cond evt="onClick" delay="0">
                  <p:tgtEl>
                    <p:spTgt spid="13320"/>
                  </p:tgtEl>
                </p:cond>
              </p:nextCondLst>
            </p:seq>
            <p:seq concurrent="1" nextAc="seek">
              <p:cTn id="25" restart="whenNotActive" fill="hold" evtFilter="cancelBubble" nodeType="interactiveSeq">
                <p:stCondLst>
                  <p:cond evt="onClick" delay="0">
                    <p:tgtEl>
                      <p:spTgt spid="13322"/>
                    </p:tgtEl>
                  </p:cond>
                </p:stCondLst>
                <p:endSync evt="end" delay="0">
                  <p:rtn val="all"/>
                </p:endSync>
                <p:childTnLst>
                  <p:par>
                    <p:cTn id="26" fill="hold" nodeType="clickPar">
                      <p:stCondLst>
                        <p:cond delay="0"/>
                      </p:stCondLst>
                      <p:childTnLst>
                        <p:par>
                          <p:cTn id="27" fill="hold" nodeType="withGroup">
                            <p:stCondLst>
                              <p:cond delay="0"/>
                            </p:stCondLst>
                            <p:childTnLst>
                              <p:par>
                                <p:cTn id="28" presetID="31" presetClass="exit" presetSubtype="0" fill="hold" nodeType="clickEffect">
                                  <p:stCondLst>
                                    <p:cond delay="0"/>
                                  </p:stCondLst>
                                  <p:iterate type="lt">
                                    <p:tmPct val="5000"/>
                                  </p:iterate>
                                  <p:childTnLst>
                                    <p:anim calcmode="lin" valueType="num">
                                      <p:cBhvr>
                                        <p:cTn id="29" dur="1000"/>
                                        <p:tgtEl>
                                          <p:spTgt spid="13322"/>
                                        </p:tgtEl>
                                        <p:attrNameLst>
                                          <p:attrName>ppt_w</p:attrName>
                                        </p:attrNameLst>
                                      </p:cBhvr>
                                      <p:tavLst>
                                        <p:tav tm="0">
                                          <p:val>
                                            <p:strVal val="ppt_w"/>
                                          </p:val>
                                        </p:tav>
                                        <p:tav tm="100000">
                                          <p:val>
                                            <p:fltVal val="0"/>
                                          </p:val>
                                        </p:tav>
                                      </p:tavLst>
                                    </p:anim>
                                    <p:anim calcmode="lin" valueType="num">
                                      <p:cBhvr>
                                        <p:cTn id="30" dur="1000"/>
                                        <p:tgtEl>
                                          <p:spTgt spid="13322"/>
                                        </p:tgtEl>
                                        <p:attrNameLst>
                                          <p:attrName>ppt_h</p:attrName>
                                        </p:attrNameLst>
                                      </p:cBhvr>
                                      <p:tavLst>
                                        <p:tav tm="0">
                                          <p:val>
                                            <p:strVal val="ppt_h"/>
                                          </p:val>
                                        </p:tav>
                                        <p:tav tm="100000">
                                          <p:val>
                                            <p:fltVal val="0"/>
                                          </p:val>
                                        </p:tav>
                                      </p:tavLst>
                                    </p:anim>
                                    <p:anim calcmode="lin" valueType="num">
                                      <p:cBhvr>
                                        <p:cTn id="31" dur="1000"/>
                                        <p:tgtEl>
                                          <p:spTgt spid="13322"/>
                                        </p:tgtEl>
                                        <p:attrNameLst>
                                          <p:attrName>style.rotation</p:attrName>
                                        </p:attrNameLst>
                                      </p:cBhvr>
                                      <p:tavLst>
                                        <p:tav tm="0">
                                          <p:val>
                                            <p:fltVal val="0"/>
                                          </p:val>
                                        </p:tav>
                                        <p:tav tm="100000">
                                          <p:val>
                                            <p:fltVal val="90"/>
                                          </p:val>
                                        </p:tav>
                                      </p:tavLst>
                                    </p:anim>
                                    <p:animEffect transition="out" filter="fade">
                                      <p:cBhvr>
                                        <p:cTn id="32" dur="1000"/>
                                        <p:tgtEl>
                                          <p:spTgt spid="13322"/>
                                        </p:tgtEl>
                                      </p:cBhvr>
                                    </p:animEffect>
                                    <p:set>
                                      <p:cBhvr>
                                        <p:cTn id="33" dur="1" fill="hold">
                                          <p:stCondLst>
                                            <p:cond delay="999"/>
                                          </p:stCondLst>
                                        </p:cTn>
                                        <p:tgtEl>
                                          <p:spTgt spid="13322"/>
                                        </p:tgtEl>
                                        <p:attrNameLst>
                                          <p:attrName>style.visibility</p:attrName>
                                        </p:attrNameLst>
                                      </p:cBhvr>
                                      <p:to>
                                        <p:strVal val="hidden"/>
                                      </p:to>
                                    </p:set>
                                  </p:childTnLst>
                                </p:cTn>
                              </p:par>
                            </p:childTnLst>
                          </p:cTn>
                        </p:par>
                      </p:childTnLst>
                    </p:cTn>
                  </p:par>
                </p:childTnLst>
              </p:cTn>
              <p:nextCondLst>
                <p:cond evt="onClick" delay="0">
                  <p:tgtEl>
                    <p:spTgt spid="13322"/>
                  </p:tgtEl>
                </p:cond>
              </p:nextCondLst>
            </p:seq>
            <p:seq concurrent="1" nextAc="seek">
              <p:cTn id="34" restart="whenNotActive" fill="hold" evtFilter="cancelBubble" nodeType="interactiveSeq">
                <p:stCondLst>
                  <p:cond evt="onClick" delay="0">
                    <p:tgtEl>
                      <p:spTgt spid="13321"/>
                    </p:tgtEl>
                  </p:cond>
                </p:stCondLst>
                <p:endSync evt="end" delay="0">
                  <p:rtn val="all"/>
                </p:endSync>
                <p:childTnLst>
                  <p:par>
                    <p:cTn id="35" fill="hold" nodeType="clickPar">
                      <p:stCondLst>
                        <p:cond delay="0"/>
                      </p:stCondLst>
                      <p:childTnLst>
                        <p:par>
                          <p:cTn id="36" fill="hold" nodeType="withGroup">
                            <p:stCondLst>
                              <p:cond delay="0"/>
                            </p:stCondLst>
                            <p:childTnLst>
                              <p:par>
                                <p:cTn id="37" presetID="31" presetClass="exit" presetSubtype="0" fill="hold" nodeType="clickEffect">
                                  <p:stCondLst>
                                    <p:cond delay="0"/>
                                  </p:stCondLst>
                                  <p:iterate type="lt">
                                    <p:tmPct val="5000"/>
                                  </p:iterate>
                                  <p:childTnLst>
                                    <p:anim calcmode="lin" valueType="num">
                                      <p:cBhvr>
                                        <p:cTn id="38" dur="1000"/>
                                        <p:tgtEl>
                                          <p:spTgt spid="13321"/>
                                        </p:tgtEl>
                                        <p:attrNameLst>
                                          <p:attrName>ppt_w</p:attrName>
                                        </p:attrNameLst>
                                      </p:cBhvr>
                                      <p:tavLst>
                                        <p:tav tm="0">
                                          <p:val>
                                            <p:strVal val="ppt_w"/>
                                          </p:val>
                                        </p:tav>
                                        <p:tav tm="100000">
                                          <p:val>
                                            <p:fltVal val="0"/>
                                          </p:val>
                                        </p:tav>
                                      </p:tavLst>
                                    </p:anim>
                                    <p:anim calcmode="lin" valueType="num">
                                      <p:cBhvr>
                                        <p:cTn id="39" dur="1000"/>
                                        <p:tgtEl>
                                          <p:spTgt spid="13321"/>
                                        </p:tgtEl>
                                        <p:attrNameLst>
                                          <p:attrName>ppt_h</p:attrName>
                                        </p:attrNameLst>
                                      </p:cBhvr>
                                      <p:tavLst>
                                        <p:tav tm="0">
                                          <p:val>
                                            <p:strVal val="ppt_h"/>
                                          </p:val>
                                        </p:tav>
                                        <p:tav tm="100000">
                                          <p:val>
                                            <p:fltVal val="0"/>
                                          </p:val>
                                        </p:tav>
                                      </p:tavLst>
                                    </p:anim>
                                    <p:anim calcmode="lin" valueType="num">
                                      <p:cBhvr>
                                        <p:cTn id="40" dur="1000"/>
                                        <p:tgtEl>
                                          <p:spTgt spid="13321"/>
                                        </p:tgtEl>
                                        <p:attrNameLst>
                                          <p:attrName>style.rotation</p:attrName>
                                        </p:attrNameLst>
                                      </p:cBhvr>
                                      <p:tavLst>
                                        <p:tav tm="0">
                                          <p:val>
                                            <p:fltVal val="0"/>
                                          </p:val>
                                        </p:tav>
                                        <p:tav tm="100000">
                                          <p:val>
                                            <p:fltVal val="90"/>
                                          </p:val>
                                        </p:tav>
                                      </p:tavLst>
                                    </p:anim>
                                    <p:animEffect transition="out" filter="fade">
                                      <p:cBhvr>
                                        <p:cTn id="41" dur="1000"/>
                                        <p:tgtEl>
                                          <p:spTgt spid="13321"/>
                                        </p:tgtEl>
                                      </p:cBhvr>
                                    </p:animEffect>
                                    <p:set>
                                      <p:cBhvr>
                                        <p:cTn id="42" dur="1" fill="hold">
                                          <p:stCondLst>
                                            <p:cond delay="999"/>
                                          </p:stCondLst>
                                        </p:cTn>
                                        <p:tgtEl>
                                          <p:spTgt spid="13321"/>
                                        </p:tgtEl>
                                        <p:attrNameLst>
                                          <p:attrName>style.visibility</p:attrName>
                                        </p:attrNameLst>
                                      </p:cBhvr>
                                      <p:to>
                                        <p:strVal val="hidden"/>
                                      </p:to>
                                    </p:set>
                                  </p:childTnLst>
                                </p:cTn>
                              </p:par>
                            </p:childTnLst>
                          </p:cTn>
                        </p:par>
                      </p:childTnLst>
                    </p:cTn>
                  </p:par>
                </p:childTnLst>
              </p:cTn>
              <p:nextCondLst>
                <p:cond evt="onClick" delay="0">
                  <p:tgtEl>
                    <p:spTgt spid="13321"/>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lstStyle/>
          <a:p>
            <a:r>
              <a:rPr lang="en-US" sz="3600" b="1" i="1" smtClean="0">
                <a:solidFill>
                  <a:srgbClr val="0000FF"/>
                </a:solidFill>
              </a:rPr>
              <a:t>NỘI DUNG GHI BÀI</a:t>
            </a:r>
            <a:endParaRPr lang="vi-VN" sz="3600" b="1" i="1">
              <a:solidFill>
                <a:srgbClr val="0000FF"/>
              </a:solidFill>
            </a:endParaRPr>
          </a:p>
        </p:txBody>
      </p:sp>
      <p:pic>
        <p:nvPicPr>
          <p:cNvPr id="1843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 y="533400"/>
            <a:ext cx="8762999" cy="601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0351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0"/>
          <p:cNvSpPr txBox="1">
            <a:spLocks noChangeArrowheads="1"/>
          </p:cNvSpPr>
          <p:nvPr/>
        </p:nvSpPr>
        <p:spPr bwMode="auto">
          <a:xfrm>
            <a:off x="228600" y="633413"/>
            <a:ext cx="25146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mpd="tri">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600" b="1" i="1" u="sng">
                <a:solidFill>
                  <a:srgbClr val="FF00FF"/>
                </a:solidFill>
                <a:latin typeface="Times New Roman" pitchFamily="18" charset="0"/>
                <a:cs typeface="Times New Roman" pitchFamily="18" charset="0"/>
              </a:rPr>
              <a:t>Bài 12 </a:t>
            </a:r>
            <a:endParaRPr lang="en-US" sz="6600" b="1" i="1">
              <a:solidFill>
                <a:srgbClr val="FF00FF"/>
              </a:solidFill>
              <a:latin typeface="Times New Roman" pitchFamily="18" charset="0"/>
              <a:cs typeface="Times New Roman" pitchFamily="18" charset="0"/>
            </a:endParaRPr>
          </a:p>
        </p:txBody>
      </p:sp>
      <p:sp>
        <p:nvSpPr>
          <p:cNvPr id="4099" name="WordArt 12"/>
          <p:cNvSpPr>
            <a:spLocks noChangeArrowheads="1" noChangeShapeType="1" noTextEdit="1"/>
          </p:cNvSpPr>
          <p:nvPr/>
        </p:nvSpPr>
        <p:spPr bwMode="auto">
          <a:xfrm>
            <a:off x="125413" y="2133600"/>
            <a:ext cx="8866187" cy="8175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000" b="1" kern="10">
                <a:solidFill>
                  <a:srgbClr val="FF0000"/>
                </a:solidFill>
                <a:effectLst>
                  <a:outerShdw dist="35921" dir="2700000" algn="ctr" rotWithShape="0">
                    <a:srgbClr val="808080">
                      <a:alpha val="50000"/>
                    </a:srgbClr>
                  </a:outerShdw>
                </a:effectLst>
                <a:latin typeface="Arial"/>
                <a:cs typeface="Arial"/>
              </a:rPr>
              <a:t>ƯỚC CHUNG. ƯỚC CHUNG LỚN NHẤT</a:t>
            </a:r>
            <a:endParaRPr lang="en-US" sz="2000" b="1" kern="10">
              <a:solidFill>
                <a:srgbClr val="FF0000"/>
              </a:solidFill>
              <a:effectLst>
                <a:outerShdw dist="35921" dir="2700000" algn="ctr" rotWithShape="0">
                  <a:srgbClr val="808080">
                    <a:alpha val="50000"/>
                  </a:srgbClr>
                </a:outerShdw>
              </a:effectLst>
              <a:latin typeface="Arial"/>
              <a:cs typeface="Arial"/>
            </a:endParaRPr>
          </a:p>
        </p:txBody>
      </p:sp>
      <p:sp>
        <p:nvSpPr>
          <p:cNvPr id="4100" name="WordArt 13"/>
          <p:cNvSpPr>
            <a:spLocks noChangeArrowheads="1" noChangeShapeType="1" noTextEdit="1"/>
          </p:cNvSpPr>
          <p:nvPr/>
        </p:nvSpPr>
        <p:spPr bwMode="auto">
          <a:xfrm>
            <a:off x="6553200" y="98425"/>
            <a:ext cx="2362200" cy="544513"/>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gradFill rotWithShape="1">
                  <a:gsLst>
                    <a:gs pos="0">
                      <a:srgbClr val="0066CC"/>
                    </a:gs>
                    <a:gs pos="100000">
                      <a:srgbClr val="5599DD"/>
                    </a:gs>
                  </a:gsLst>
                  <a:lin ang="0" scaled="1"/>
                </a:gradFill>
                <a:effectLst>
                  <a:outerShdw dist="81320" dir="2319588" algn="ctr" rotWithShape="0">
                    <a:srgbClr val="990000"/>
                  </a:outerShdw>
                </a:effectLst>
                <a:latin typeface="Arial"/>
                <a:cs typeface="Arial"/>
              </a:rPr>
              <a:t>Số  và Đại số</a:t>
            </a:r>
          </a:p>
        </p:txBody>
      </p:sp>
      <p:pic>
        <p:nvPicPr>
          <p:cNvPr id="4101"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1. Ước  chung</a:t>
            </a:r>
          </a:p>
        </p:txBody>
      </p:sp>
      <p:sp>
        <p:nvSpPr>
          <p:cNvPr id="5123" name="TextBox 3"/>
          <p:cNvSpPr txBox="1">
            <a:spLocks noChangeArrowheads="1"/>
          </p:cNvSpPr>
          <p:nvPr/>
        </p:nvSpPr>
        <p:spPr bwMode="auto">
          <a:xfrm>
            <a:off x="-14288" y="9525"/>
            <a:ext cx="9167813" cy="5857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12: ƯỚC CHUNG. ƯỚC CHUNG LỚN NHẤT</a:t>
            </a:r>
          </a:p>
        </p:txBody>
      </p:sp>
      <p:sp>
        <p:nvSpPr>
          <p:cNvPr id="7" name="TextBox 4"/>
          <p:cNvSpPr txBox="1">
            <a:spLocks noChangeArrowheads="1"/>
          </p:cNvSpPr>
          <p:nvPr/>
        </p:nvSpPr>
        <p:spPr bwMode="auto">
          <a:xfrm>
            <a:off x="0" y="1185863"/>
            <a:ext cx="9180513"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i="1">
                <a:solidFill>
                  <a:srgbClr val="00B050"/>
                </a:solidFill>
                <a:latin typeface="Times New Roman" pitchFamily="18" charset="0"/>
                <a:cs typeface="Times New Roman" pitchFamily="18" charset="0"/>
              </a:rPr>
              <a:t>Bài toán 1: </a:t>
            </a:r>
            <a:r>
              <a:rPr lang="en-US" sz="2800">
                <a:latin typeface="Times New Roman" pitchFamily="18" charset="0"/>
                <a:cs typeface="Times New Roman" pitchFamily="18" charset="0"/>
              </a:rPr>
              <a:t>Một nhóm học sinh gồm 12 bạn nam và 8 bạn nữ đi dã ngoại. Có bao nhiêu cách để chia nhóm từ hai bạn trở lên sao cho số bạn nam ở mỗi nhóm bằng nhau, số bạn nữ ở mỗi nhóm bằng nhau</a:t>
            </a:r>
            <a:r>
              <a:rPr lang="en-US" sz="2800" b="1">
                <a:solidFill>
                  <a:srgbClr val="FF0000"/>
                </a:solidFill>
                <a:latin typeface="Times New Roman" pitchFamily="18" charset="0"/>
                <a:cs typeface="Times New Roman" pitchFamily="18" charset="0"/>
              </a:rPr>
              <a:t>.</a:t>
            </a:r>
          </a:p>
        </p:txBody>
      </p:sp>
      <p:pic>
        <p:nvPicPr>
          <p:cNvPr id="8" name="Picture 12" descr="hocbai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563" y="3001963"/>
            <a:ext cx="990600" cy="90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p:cNvGraphicFramePr>
            <a:graphicFrameLocks noGrp="1"/>
          </p:cNvGraphicFramePr>
          <p:nvPr/>
        </p:nvGraphicFramePr>
        <p:xfrm>
          <a:off x="304800" y="3927475"/>
          <a:ext cx="8458200" cy="1554378"/>
        </p:xfrm>
        <a:graphic>
          <a:graphicData uri="http://schemas.openxmlformats.org/drawingml/2006/table">
            <a:tbl>
              <a:tblPr firstRow="1" bandRow="1">
                <a:tableStyleId>{5C22544A-7EE6-4342-B048-85BDC9FD1C3A}</a:tableStyleId>
              </a:tblPr>
              <a:tblGrid>
                <a:gridCol w="1845425"/>
                <a:gridCol w="1768533"/>
                <a:gridCol w="4844242"/>
              </a:tblGrid>
              <a:tr h="518054">
                <a:tc>
                  <a:txBody>
                    <a:bodyPr/>
                    <a:lstStyle/>
                    <a:p>
                      <a:r>
                        <a:rPr lang="en-US" sz="2800" dirty="0" err="1" smtClean="0">
                          <a:solidFill>
                            <a:srgbClr val="FFC000"/>
                          </a:solidFill>
                          <a:latin typeface="Times New Roman" pitchFamily="18" charset="0"/>
                          <a:cs typeface="Times New Roman" pitchFamily="18" charset="0"/>
                        </a:rPr>
                        <a:t>Cách</a:t>
                      </a:r>
                      <a:r>
                        <a:rPr lang="en-US" sz="2800" baseline="0" dirty="0" smtClean="0">
                          <a:solidFill>
                            <a:srgbClr val="FFC000"/>
                          </a:solidFill>
                          <a:latin typeface="Times New Roman" pitchFamily="18" charset="0"/>
                          <a:cs typeface="Times New Roman" pitchFamily="18" charset="0"/>
                        </a:rPr>
                        <a:t> chia</a:t>
                      </a:r>
                      <a:endParaRPr lang="en-US" sz="2800" dirty="0">
                        <a:solidFill>
                          <a:srgbClr val="FFC000"/>
                        </a:solidFill>
                        <a:latin typeface="Times New Roman" pitchFamily="18" charset="0"/>
                        <a:cs typeface="Times New Roman" pitchFamily="18" charset="0"/>
                      </a:endParaRPr>
                    </a:p>
                  </a:txBody>
                  <a:tcPr marT="45703" marB="45703"/>
                </a:tc>
                <a:tc>
                  <a:txBody>
                    <a:bodyPr/>
                    <a:lstStyle/>
                    <a:p>
                      <a:r>
                        <a:rPr lang="en-US" sz="2800" dirty="0" err="1" smtClean="0">
                          <a:solidFill>
                            <a:srgbClr val="FFC000"/>
                          </a:solidFill>
                          <a:latin typeface="Times New Roman" pitchFamily="18" charset="0"/>
                          <a:cs typeface="Times New Roman" pitchFamily="18" charset="0"/>
                        </a:rPr>
                        <a:t>Số</a:t>
                      </a:r>
                      <a:r>
                        <a:rPr lang="en-US" sz="2800" dirty="0" smtClean="0">
                          <a:solidFill>
                            <a:srgbClr val="FFC000"/>
                          </a:solidFill>
                          <a:latin typeface="Times New Roman" pitchFamily="18" charset="0"/>
                          <a:cs typeface="Times New Roman" pitchFamily="18" charset="0"/>
                        </a:rPr>
                        <a:t> </a:t>
                      </a:r>
                      <a:r>
                        <a:rPr lang="en-US" sz="2800" dirty="0" err="1" smtClean="0">
                          <a:solidFill>
                            <a:srgbClr val="FFC000"/>
                          </a:solidFill>
                          <a:latin typeface="Times New Roman" pitchFamily="18" charset="0"/>
                          <a:cs typeface="Times New Roman" pitchFamily="18" charset="0"/>
                        </a:rPr>
                        <a:t>nhóm</a:t>
                      </a:r>
                      <a:endParaRPr lang="en-US" sz="2800" dirty="0">
                        <a:solidFill>
                          <a:srgbClr val="FFC000"/>
                        </a:solidFill>
                        <a:latin typeface="Times New Roman" pitchFamily="18" charset="0"/>
                        <a:cs typeface="Times New Roman" pitchFamily="18" charset="0"/>
                      </a:endParaRPr>
                    </a:p>
                  </a:txBody>
                  <a:tcPr marT="45703" marB="45703"/>
                </a:tc>
                <a:tc>
                  <a:txBody>
                    <a:bodyPr/>
                    <a:lstStyle/>
                    <a:p>
                      <a:r>
                        <a:rPr lang="en-US" sz="2800" dirty="0" err="1" smtClean="0">
                          <a:solidFill>
                            <a:srgbClr val="FFC000"/>
                          </a:solidFill>
                          <a:latin typeface="Times New Roman" pitchFamily="18" charset="0"/>
                          <a:cs typeface="Times New Roman" pitchFamily="18" charset="0"/>
                        </a:rPr>
                        <a:t>Số</a:t>
                      </a:r>
                      <a:r>
                        <a:rPr lang="en-US" sz="2800" dirty="0" smtClean="0">
                          <a:solidFill>
                            <a:srgbClr val="FFC000"/>
                          </a:solidFill>
                          <a:latin typeface="Times New Roman" pitchFamily="18" charset="0"/>
                          <a:cs typeface="Times New Roman" pitchFamily="18" charset="0"/>
                        </a:rPr>
                        <a:t> HS </a:t>
                      </a:r>
                      <a:r>
                        <a:rPr lang="en-US" sz="2800" dirty="0" err="1" smtClean="0">
                          <a:solidFill>
                            <a:srgbClr val="FFC000"/>
                          </a:solidFill>
                          <a:latin typeface="Times New Roman" pitchFamily="18" charset="0"/>
                          <a:cs typeface="Times New Roman" pitchFamily="18" charset="0"/>
                        </a:rPr>
                        <a:t>nam</a:t>
                      </a:r>
                      <a:r>
                        <a:rPr lang="en-US" sz="2800" dirty="0" smtClean="0">
                          <a:solidFill>
                            <a:srgbClr val="FFC000"/>
                          </a:solidFill>
                          <a:latin typeface="Times New Roman" pitchFamily="18" charset="0"/>
                          <a:cs typeface="Times New Roman" pitchFamily="18" charset="0"/>
                        </a:rPr>
                        <a:t>,</a:t>
                      </a:r>
                      <a:r>
                        <a:rPr lang="en-US" sz="2800" baseline="0" dirty="0" smtClean="0">
                          <a:solidFill>
                            <a:srgbClr val="FFC000"/>
                          </a:solidFill>
                          <a:latin typeface="Times New Roman" pitchFamily="18" charset="0"/>
                          <a:cs typeface="Times New Roman" pitchFamily="18" charset="0"/>
                        </a:rPr>
                        <a:t> HS </a:t>
                      </a:r>
                      <a:r>
                        <a:rPr lang="en-US" sz="2800" baseline="0" dirty="0" err="1" smtClean="0">
                          <a:solidFill>
                            <a:srgbClr val="FFC000"/>
                          </a:solidFill>
                          <a:latin typeface="Times New Roman" pitchFamily="18" charset="0"/>
                          <a:cs typeface="Times New Roman" pitchFamily="18" charset="0"/>
                        </a:rPr>
                        <a:t>nữ</a:t>
                      </a:r>
                      <a:r>
                        <a:rPr lang="en-US" sz="2800" baseline="0" dirty="0" smtClean="0">
                          <a:solidFill>
                            <a:srgbClr val="FFC000"/>
                          </a:solidFill>
                          <a:latin typeface="Times New Roman" pitchFamily="18" charset="0"/>
                          <a:cs typeface="Times New Roman" pitchFamily="18" charset="0"/>
                        </a:rPr>
                        <a:t> </a:t>
                      </a:r>
                      <a:r>
                        <a:rPr lang="en-US" sz="2800" baseline="0" dirty="0" err="1" smtClean="0">
                          <a:solidFill>
                            <a:srgbClr val="FFC000"/>
                          </a:solidFill>
                          <a:latin typeface="Times New Roman" pitchFamily="18" charset="0"/>
                          <a:cs typeface="Times New Roman" pitchFamily="18" charset="0"/>
                        </a:rPr>
                        <a:t>mỗi</a:t>
                      </a:r>
                      <a:r>
                        <a:rPr lang="en-US" sz="2800" baseline="0" dirty="0" smtClean="0">
                          <a:solidFill>
                            <a:srgbClr val="FFC000"/>
                          </a:solidFill>
                          <a:latin typeface="Times New Roman" pitchFamily="18" charset="0"/>
                          <a:cs typeface="Times New Roman" pitchFamily="18" charset="0"/>
                        </a:rPr>
                        <a:t> </a:t>
                      </a:r>
                      <a:r>
                        <a:rPr lang="en-US" sz="2800" baseline="0" dirty="0" err="1" smtClean="0">
                          <a:solidFill>
                            <a:srgbClr val="FFC000"/>
                          </a:solidFill>
                          <a:latin typeface="Times New Roman" pitchFamily="18" charset="0"/>
                          <a:cs typeface="Times New Roman" pitchFamily="18" charset="0"/>
                        </a:rPr>
                        <a:t>nhóm</a:t>
                      </a:r>
                      <a:endParaRPr lang="en-US" sz="2800" dirty="0">
                        <a:solidFill>
                          <a:srgbClr val="FFC000"/>
                        </a:solidFill>
                        <a:latin typeface="Times New Roman" pitchFamily="18" charset="0"/>
                        <a:cs typeface="Times New Roman" pitchFamily="18" charset="0"/>
                      </a:endParaRPr>
                    </a:p>
                  </a:txBody>
                  <a:tcPr marT="45703" marB="45703"/>
                </a:tc>
              </a:tr>
              <a:tr h="5180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dirty="0" err="1" smtClean="0">
                          <a:solidFill>
                            <a:schemeClr val="tx1"/>
                          </a:solidFill>
                          <a:latin typeface="Times New Roman" pitchFamily="18" charset="0"/>
                          <a:cs typeface="Times New Roman" pitchFamily="18" charset="0"/>
                        </a:rPr>
                        <a:t>Cách</a:t>
                      </a:r>
                      <a:r>
                        <a:rPr lang="en-US" sz="2800" b="1" baseline="0" dirty="0" smtClean="0">
                          <a:solidFill>
                            <a:schemeClr val="tx1"/>
                          </a:solidFill>
                          <a:latin typeface="Times New Roman" pitchFamily="18" charset="0"/>
                          <a:cs typeface="Times New Roman" pitchFamily="18" charset="0"/>
                        </a:rPr>
                        <a:t> 1</a:t>
                      </a:r>
                      <a:endParaRPr lang="en-US" sz="2800" b="1" dirty="0" smtClean="0">
                        <a:solidFill>
                          <a:schemeClr val="tx1"/>
                        </a:solidFill>
                        <a:latin typeface="Times New Roman" pitchFamily="18" charset="0"/>
                        <a:cs typeface="Times New Roman" pitchFamily="18" charset="0"/>
                      </a:endParaRPr>
                    </a:p>
                  </a:txBody>
                  <a:tcPr marT="45703" marB="45703"/>
                </a:tc>
                <a:tc>
                  <a:txBody>
                    <a:bodyPr/>
                    <a:lstStyle/>
                    <a:p>
                      <a:endParaRPr lang="en-US" sz="2800">
                        <a:solidFill>
                          <a:srgbClr val="FFC000"/>
                        </a:solidFill>
                        <a:latin typeface="Times New Roman" pitchFamily="18" charset="0"/>
                        <a:cs typeface="Times New Roman" pitchFamily="18" charset="0"/>
                      </a:endParaRPr>
                    </a:p>
                  </a:txBody>
                  <a:tcPr marT="45703" marB="45703"/>
                </a:tc>
                <a:tc>
                  <a:txBody>
                    <a:bodyPr/>
                    <a:lstStyle/>
                    <a:p>
                      <a:endParaRPr lang="en-US" sz="2800">
                        <a:solidFill>
                          <a:srgbClr val="FFC000"/>
                        </a:solidFill>
                        <a:latin typeface="Times New Roman" pitchFamily="18" charset="0"/>
                        <a:cs typeface="Times New Roman" pitchFamily="18" charset="0"/>
                      </a:endParaRPr>
                    </a:p>
                  </a:txBody>
                  <a:tcPr marT="45703" marB="45703"/>
                </a:tc>
              </a:tr>
              <a:tr h="518054">
                <a:tc>
                  <a:txBody>
                    <a:bodyPr/>
                    <a:lstStyle/>
                    <a:p>
                      <a:r>
                        <a:rPr lang="en-US" sz="2800" b="1" dirty="0" err="1" smtClean="0">
                          <a:solidFill>
                            <a:schemeClr val="tx1"/>
                          </a:solidFill>
                          <a:latin typeface="Times New Roman" pitchFamily="18" charset="0"/>
                          <a:cs typeface="Times New Roman" pitchFamily="18" charset="0"/>
                        </a:rPr>
                        <a:t>Cách</a:t>
                      </a:r>
                      <a:r>
                        <a:rPr lang="en-US" sz="2800" b="1" baseline="0" dirty="0" smtClean="0">
                          <a:solidFill>
                            <a:schemeClr val="tx1"/>
                          </a:solidFill>
                          <a:latin typeface="Times New Roman" pitchFamily="18" charset="0"/>
                          <a:cs typeface="Times New Roman" pitchFamily="18" charset="0"/>
                        </a:rPr>
                        <a:t> 2</a:t>
                      </a:r>
                      <a:endParaRPr lang="en-US" sz="2800" b="1" dirty="0">
                        <a:solidFill>
                          <a:schemeClr val="tx1"/>
                        </a:solidFill>
                        <a:latin typeface="Times New Roman" pitchFamily="18" charset="0"/>
                        <a:cs typeface="Times New Roman" pitchFamily="18" charset="0"/>
                      </a:endParaRPr>
                    </a:p>
                  </a:txBody>
                  <a:tcPr marT="45703" marB="45703"/>
                </a:tc>
                <a:tc>
                  <a:txBody>
                    <a:bodyPr/>
                    <a:lstStyle/>
                    <a:p>
                      <a:endParaRPr lang="en-US" sz="2800">
                        <a:solidFill>
                          <a:srgbClr val="FFC000"/>
                        </a:solidFill>
                        <a:latin typeface="Times New Roman" pitchFamily="18" charset="0"/>
                        <a:cs typeface="Times New Roman" pitchFamily="18" charset="0"/>
                      </a:endParaRPr>
                    </a:p>
                  </a:txBody>
                  <a:tcPr marT="45703" marB="45703"/>
                </a:tc>
                <a:tc>
                  <a:txBody>
                    <a:bodyPr/>
                    <a:lstStyle/>
                    <a:p>
                      <a:endParaRPr lang="en-US" sz="2800" dirty="0">
                        <a:solidFill>
                          <a:srgbClr val="FFC000"/>
                        </a:solidFill>
                        <a:latin typeface="Times New Roman" pitchFamily="18" charset="0"/>
                        <a:cs typeface="Times New Roman" pitchFamily="18" charset="0"/>
                      </a:endParaRPr>
                    </a:p>
                  </a:txBody>
                  <a:tcPr marT="45703" marB="45703"/>
                </a:tc>
              </a:tr>
            </a:tbl>
          </a:graphicData>
        </a:graphic>
      </p:graphicFrame>
      <p:sp>
        <p:nvSpPr>
          <p:cNvPr id="10" name="TextBox 4"/>
          <p:cNvSpPr txBox="1">
            <a:spLocks noChangeArrowheads="1"/>
          </p:cNvSpPr>
          <p:nvPr/>
        </p:nvSpPr>
        <p:spPr bwMode="auto">
          <a:xfrm>
            <a:off x="4419600" y="4476750"/>
            <a:ext cx="45862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6 HS nam, 4 HS nữ</a:t>
            </a:r>
          </a:p>
        </p:txBody>
      </p:sp>
      <p:sp>
        <p:nvSpPr>
          <p:cNvPr id="11" name="TextBox 4"/>
          <p:cNvSpPr txBox="1">
            <a:spLocks noChangeArrowheads="1"/>
          </p:cNvSpPr>
          <p:nvPr/>
        </p:nvSpPr>
        <p:spPr bwMode="auto">
          <a:xfrm>
            <a:off x="2566988" y="4495800"/>
            <a:ext cx="633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2</a:t>
            </a:r>
          </a:p>
        </p:txBody>
      </p:sp>
      <p:sp>
        <p:nvSpPr>
          <p:cNvPr id="12" name="TextBox 4"/>
          <p:cNvSpPr txBox="1">
            <a:spLocks noChangeArrowheads="1"/>
          </p:cNvSpPr>
          <p:nvPr/>
        </p:nvSpPr>
        <p:spPr bwMode="auto">
          <a:xfrm>
            <a:off x="2566988" y="5048250"/>
            <a:ext cx="63341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4</a:t>
            </a:r>
          </a:p>
        </p:txBody>
      </p:sp>
      <p:sp>
        <p:nvSpPr>
          <p:cNvPr id="13" name="TextBox 4"/>
          <p:cNvSpPr txBox="1">
            <a:spLocks noChangeArrowheads="1"/>
          </p:cNvSpPr>
          <p:nvPr/>
        </p:nvSpPr>
        <p:spPr bwMode="auto">
          <a:xfrm>
            <a:off x="4267200" y="5068888"/>
            <a:ext cx="45862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4 HS nam, 2 HS nữ</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arn(inVertical)">
                                      <p:cBhvr>
                                        <p:cTn id="7" dur="500"/>
                                        <p:tgtEl>
                                          <p:spTgt spid="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par>
                                <p:cTn id="18" presetID="16" presetClass="entr" presetSubtype="21" fill="hold"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arn(inVertical)">
                                      <p:cBhvr>
                                        <p:cTn id="25" dur="500"/>
                                        <p:tgtEl>
                                          <p:spTgt spid="1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arn(inVertical)">
                                      <p:cBhvr>
                                        <p:cTn id="30" dur="500"/>
                                        <p:tgtEl>
                                          <p:spTgt spid="1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barn(inVertical)">
                                      <p:cBhvr>
                                        <p:cTn id="35" dur="500"/>
                                        <p:tgtEl>
                                          <p:spTgt spid="1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arn(inVertical)">
                                      <p:cBhvr>
                                        <p:cTn id="4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7" grpId="0"/>
      <p:bldP spid="10" grpId="0"/>
      <p:bldP spid="11" grpId="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1. Ước  chung</a:t>
            </a:r>
          </a:p>
        </p:txBody>
      </p:sp>
      <p:sp>
        <p:nvSpPr>
          <p:cNvPr id="6147" name="TextBox 3"/>
          <p:cNvSpPr txBox="1">
            <a:spLocks noChangeArrowheads="1"/>
          </p:cNvSpPr>
          <p:nvPr/>
        </p:nvSpPr>
        <p:spPr bwMode="auto">
          <a:xfrm>
            <a:off x="-14288" y="9525"/>
            <a:ext cx="9167813" cy="5857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12: ƯỚC CHUNG. ƯỚC CHUNG LỚN NHẤT</a:t>
            </a:r>
          </a:p>
        </p:txBody>
      </p:sp>
      <p:sp>
        <p:nvSpPr>
          <p:cNvPr id="7" name="TextBox 4"/>
          <p:cNvSpPr txBox="1">
            <a:spLocks noChangeArrowheads="1"/>
          </p:cNvSpPr>
          <p:nvPr/>
        </p:nvSpPr>
        <p:spPr bwMode="auto">
          <a:xfrm>
            <a:off x="0" y="1185863"/>
            <a:ext cx="9180513"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i="1">
                <a:solidFill>
                  <a:srgbClr val="00B050"/>
                </a:solidFill>
                <a:latin typeface="Times New Roman" pitchFamily="18" charset="0"/>
                <a:cs typeface="Times New Roman" pitchFamily="18" charset="0"/>
              </a:rPr>
              <a:t>Bài toán 2: </a:t>
            </a:r>
            <a:r>
              <a:rPr lang="en-US" sz="2800">
                <a:latin typeface="Times New Roman" pitchFamily="18" charset="0"/>
                <a:cs typeface="Times New Roman" pitchFamily="18" charset="0"/>
              </a:rPr>
              <a:t>Viết tập hợp Ư(18), Ư(30). Liệt kê các phần tử chung của hai tập hợp này.</a:t>
            </a:r>
            <a:endParaRPr lang="en-US" sz="2800" b="1">
              <a:solidFill>
                <a:srgbClr val="FF0000"/>
              </a:solidFill>
              <a:latin typeface="Times New Roman" pitchFamily="18" charset="0"/>
              <a:cs typeface="Times New Roman" pitchFamily="18" charset="0"/>
            </a:endParaRPr>
          </a:p>
        </p:txBody>
      </p:sp>
      <p:sp>
        <p:nvSpPr>
          <p:cNvPr id="13" name="TextBox 4"/>
          <p:cNvSpPr txBox="1">
            <a:spLocks noChangeArrowheads="1"/>
          </p:cNvSpPr>
          <p:nvPr/>
        </p:nvSpPr>
        <p:spPr bwMode="auto">
          <a:xfrm>
            <a:off x="1139825" y="2746375"/>
            <a:ext cx="45862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Ư(18) = {1;2;3;6;9;18}</a:t>
            </a:r>
          </a:p>
        </p:txBody>
      </p:sp>
      <p:sp>
        <p:nvSpPr>
          <p:cNvPr id="14" name="TextBox 4"/>
          <p:cNvSpPr txBox="1">
            <a:spLocks noChangeArrowheads="1"/>
          </p:cNvSpPr>
          <p:nvPr/>
        </p:nvSpPr>
        <p:spPr bwMode="auto">
          <a:xfrm>
            <a:off x="1139825" y="3429000"/>
            <a:ext cx="45862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Ư(30) = {1;2;3;5;6;10;15;30}</a:t>
            </a:r>
          </a:p>
        </p:txBody>
      </p:sp>
      <p:sp>
        <p:nvSpPr>
          <p:cNvPr id="15" name="TextBox 4"/>
          <p:cNvSpPr txBox="1">
            <a:spLocks noChangeArrowheads="1"/>
          </p:cNvSpPr>
          <p:nvPr/>
        </p:nvSpPr>
        <p:spPr bwMode="auto">
          <a:xfrm>
            <a:off x="76200" y="2246313"/>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i="1">
                <a:solidFill>
                  <a:srgbClr val="00B050"/>
                </a:solidFill>
                <a:latin typeface="Times New Roman" pitchFamily="18" charset="0"/>
                <a:cs typeface="Times New Roman" pitchFamily="18" charset="0"/>
              </a:rPr>
              <a:t>Giải:</a:t>
            </a:r>
            <a:endParaRPr lang="en-US" sz="2800" b="1">
              <a:solidFill>
                <a:srgbClr val="FF0000"/>
              </a:solidFill>
              <a:latin typeface="Times New Roman" pitchFamily="18" charset="0"/>
              <a:cs typeface="Times New Roman" pitchFamily="18" charset="0"/>
            </a:endParaRPr>
          </a:p>
        </p:txBody>
      </p:sp>
      <p:sp>
        <p:nvSpPr>
          <p:cNvPr id="16" name="TextBox 4"/>
          <p:cNvSpPr txBox="1">
            <a:spLocks noChangeArrowheads="1"/>
          </p:cNvSpPr>
          <p:nvPr/>
        </p:nvSpPr>
        <p:spPr bwMode="auto">
          <a:xfrm>
            <a:off x="284163" y="3952875"/>
            <a:ext cx="83820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Các phần tử chung của hai tập hợp này là: {1; 2; 3; 6}</a:t>
            </a:r>
          </a:p>
        </p:txBody>
      </p:sp>
      <p:sp>
        <p:nvSpPr>
          <p:cNvPr id="3" name="Rounded Rectangular Callout 2"/>
          <p:cNvSpPr/>
          <p:nvPr/>
        </p:nvSpPr>
        <p:spPr>
          <a:xfrm>
            <a:off x="1169988" y="5257800"/>
            <a:ext cx="6373812" cy="838200"/>
          </a:xfrm>
          <a:prstGeom prst="wedgeRoundRectCallout">
            <a:avLst>
              <a:gd name="adj1" fmla="val 54694"/>
              <a:gd name="adj2" fmla="val -146070"/>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a:solidFill>
                  <a:schemeClr val="tx1"/>
                </a:solidFill>
                <a:latin typeface="Times New Roman" pitchFamily="18" charset="0"/>
                <a:cs typeface="Times New Roman" pitchFamily="18" charset="0"/>
              </a:rPr>
              <a:t>Ta </a:t>
            </a:r>
            <a:r>
              <a:rPr lang="en-US" sz="2400" dirty="0" err="1">
                <a:solidFill>
                  <a:schemeClr val="tx1"/>
                </a:solidFill>
                <a:latin typeface="Times New Roman" pitchFamily="18" charset="0"/>
                <a:cs typeface="Times New Roman" pitchFamily="18" charset="0"/>
              </a:rPr>
              <a:t>gọi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là</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tập</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hợp</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các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ước</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chung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của</a:t>
            </a:r>
            <a:r>
              <a:rPr lang="en-US" sz="2400" dirty="0">
                <a:solidFill>
                  <a:schemeClr val="tx1"/>
                </a:solidFill>
                <a:latin typeface="Times New Roman" pitchFamily="18" charset="0"/>
                <a:cs typeface="Times New Roman" pitchFamily="18" charset="0"/>
              </a:rPr>
              <a:t> 18 </a:t>
            </a:r>
            <a:r>
              <a:rPr lang="en-US" sz="2400" dirty="0" err="1">
                <a:solidFill>
                  <a:schemeClr val="tx1"/>
                </a:solidFill>
                <a:latin typeface="Times New Roman" pitchFamily="18" charset="0"/>
                <a:cs typeface="Times New Roman" pitchFamily="18" charset="0"/>
              </a:rPr>
              <a:t>và</a:t>
            </a:r>
            <a:r>
              <a:rPr lang="en-US" sz="2400" dirty="0">
                <a:solidFill>
                  <a:schemeClr val="tx1"/>
                </a:solidFill>
                <a:latin typeface="Times New Roman" pitchFamily="18" charset="0"/>
                <a:cs typeface="Times New Roman" pitchFamily="18" charset="0"/>
              </a:rPr>
              <a:t> 30. </a:t>
            </a:r>
          </a:p>
          <a:p>
            <a:pPr algn="ctr">
              <a:defRPr/>
            </a:pPr>
            <a:r>
              <a:rPr lang="en-US" sz="2400" dirty="0" err="1">
                <a:solidFill>
                  <a:schemeClr val="tx1"/>
                </a:solidFill>
                <a:latin typeface="Times New Roman" pitchFamily="18" charset="0"/>
                <a:cs typeface="Times New Roman" pitchFamily="18" charset="0"/>
              </a:rPr>
              <a:t>Kí</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hiệu</a:t>
            </a:r>
            <a:r>
              <a:rPr lang="en-US" sz="2400" dirty="0">
                <a:solidFill>
                  <a:schemeClr val="tx1"/>
                </a:solidFill>
                <a:latin typeface="Times New Roman" pitchFamily="18" charset="0"/>
                <a:cs typeface="Times New Roman" pitchFamily="18" charset="0"/>
              </a:rPr>
              <a:t>: ƯC(18,30)</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arn(inVertical)">
                                      <p:cBhvr>
                                        <p:cTn id="15" dur="500"/>
                                        <p:tgtEl>
                                          <p:spTgt spid="1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arn(inVertical)">
                                      <p:cBhvr>
                                        <p:cTn id="20" dur="500"/>
                                        <p:tgtEl>
                                          <p:spTgt spid="1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barn(inVertical)">
                                      <p:cBhvr>
                                        <p:cTn id="25" dur="500"/>
                                        <p:tgtEl>
                                          <p:spTgt spid="1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barn(inVertical)">
                                      <p:cBhvr>
                                        <p:cTn id="3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3" grpId="0"/>
      <p:bldP spid="14" grpId="0"/>
      <p:bldP spid="15" grpId="0"/>
      <p:bldP spid="16" grpId="0"/>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1. Ước  chung</a:t>
            </a:r>
          </a:p>
        </p:txBody>
      </p:sp>
      <p:sp>
        <p:nvSpPr>
          <p:cNvPr id="7171" name="TextBox 3"/>
          <p:cNvSpPr txBox="1">
            <a:spLocks noChangeArrowheads="1"/>
          </p:cNvSpPr>
          <p:nvPr/>
        </p:nvSpPr>
        <p:spPr bwMode="auto">
          <a:xfrm>
            <a:off x="-14288" y="9525"/>
            <a:ext cx="9167813" cy="5857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12: ƯỚC CHUNG. ƯỚC CHUNG LỚN NHẤT</a:t>
            </a:r>
          </a:p>
        </p:txBody>
      </p:sp>
      <p:sp>
        <p:nvSpPr>
          <p:cNvPr id="16" name="TextBox 4"/>
          <p:cNvSpPr txBox="1">
            <a:spLocks noChangeArrowheads="1"/>
          </p:cNvSpPr>
          <p:nvPr/>
        </p:nvSpPr>
        <p:spPr bwMode="auto">
          <a:xfrm>
            <a:off x="7938" y="1193800"/>
            <a:ext cx="8915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 Một số được gọi là ước chung của hai hay nhiều số nếu nó là ước của tất cả các số đó.</a:t>
            </a:r>
          </a:p>
        </p:txBody>
      </p:sp>
      <p:grpSp>
        <p:nvGrpSpPr>
          <p:cNvPr id="6" name="Group 5"/>
          <p:cNvGrpSpPr>
            <a:grpSpLocks/>
          </p:cNvGrpSpPr>
          <p:nvPr/>
        </p:nvGrpSpPr>
        <p:grpSpPr bwMode="auto">
          <a:xfrm>
            <a:off x="-36513" y="2286000"/>
            <a:ext cx="9866313" cy="954088"/>
            <a:chOff x="-36514" y="2286000"/>
            <a:chExt cx="9866313" cy="954107"/>
          </a:xfrm>
        </p:grpSpPr>
        <p:sp>
          <p:nvSpPr>
            <p:cNvPr id="10" name="TextBox 4"/>
            <p:cNvSpPr txBox="1">
              <a:spLocks noChangeArrowheads="1"/>
            </p:cNvSpPr>
            <p:nvPr/>
          </p:nvSpPr>
          <p:spPr bwMode="auto">
            <a:xfrm>
              <a:off x="-36514" y="2286000"/>
              <a:ext cx="986631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eaLnBrk="1" hangingPunct="1">
                <a:buFontTx/>
                <a:buChar char="-"/>
                <a:defRPr/>
              </a:pPr>
              <a:r>
                <a:rPr lang="en-US" sz="2800" dirty="0" err="1" smtClean="0">
                  <a:latin typeface="Times New Roman" pitchFamily="18" charset="0"/>
                  <a:cs typeface="Times New Roman" pitchFamily="18" charset="0"/>
                </a:rPr>
                <a:t>Tập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hợp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ước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chung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hai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số</a:t>
              </a:r>
              <a:r>
                <a:rPr lang="en-US" sz="2800" dirty="0" smtClean="0">
                  <a:latin typeface="Times New Roman" pitchFamily="18" charset="0"/>
                  <a:cs typeface="Times New Roman" pitchFamily="18" charset="0"/>
                </a:rPr>
                <a:t> a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b </a:t>
              </a:r>
              <a:r>
                <a:rPr lang="en-US" sz="2800" dirty="0" err="1" smtClean="0">
                  <a:latin typeface="Times New Roman" pitchFamily="18" charset="0"/>
                  <a:cs typeface="Times New Roman" pitchFamily="18" charset="0"/>
                </a:rPr>
                <a:t>kí</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hiệu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a:t>
              </a:r>
              <a:r>
                <a:rPr lang="en-US" sz="2800" dirty="0" smtClean="0">
                  <a:latin typeface="Times New Roman" pitchFamily="18" charset="0"/>
                  <a:cs typeface="Times New Roman" pitchFamily="18" charset="0"/>
                </a:rPr>
                <a:t> ƯC(</a:t>
              </a:r>
              <a:r>
                <a:rPr lang="en-US" sz="2800" dirty="0" err="1" smtClean="0">
                  <a:latin typeface="Times New Roman" pitchFamily="18" charset="0"/>
                  <a:cs typeface="Times New Roman" pitchFamily="18" charset="0"/>
                </a:rPr>
                <a:t>a,b</a:t>
              </a:r>
              <a:r>
                <a:rPr lang="en-US" sz="2800" dirty="0" smtClean="0">
                  <a:latin typeface="Times New Roman" pitchFamily="18" charset="0"/>
                  <a:cs typeface="Times New Roman" pitchFamily="18" charset="0"/>
                </a:rPr>
                <a:t>)</a:t>
              </a:r>
            </a:p>
            <a:p>
              <a:pPr eaLnBrk="1" hangingPunct="1">
                <a:defRPr/>
              </a:pPr>
              <a:r>
                <a:rPr lang="en-US" sz="2800" dirty="0" smtClean="0">
                  <a:latin typeface="Times New Roman" pitchFamily="18" charset="0"/>
                  <a:cs typeface="Times New Roman" pitchFamily="18" charset="0"/>
                </a:rPr>
                <a:t>    x     ƯC(</a:t>
              </a:r>
              <a:r>
                <a:rPr lang="en-US" sz="2800" dirty="0" err="1" smtClean="0">
                  <a:latin typeface="Times New Roman" pitchFamily="18" charset="0"/>
                  <a:cs typeface="Times New Roman" pitchFamily="18" charset="0"/>
                </a:rPr>
                <a:t>a,b</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nếu</a:t>
              </a:r>
              <a:r>
                <a:rPr lang="en-US" sz="2800" dirty="0" smtClean="0">
                  <a:latin typeface="Times New Roman" pitchFamily="18" charset="0"/>
                  <a:cs typeface="Times New Roman" pitchFamily="18" charset="0"/>
                </a:rPr>
                <a:t> a    x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b   x.</a:t>
              </a:r>
            </a:p>
          </p:txBody>
        </p:sp>
        <p:graphicFrame>
          <p:nvGraphicFramePr>
            <p:cNvPr id="7182" name="Object 1"/>
            <p:cNvGraphicFramePr>
              <a:graphicFrameLocks noChangeAspect="1"/>
            </p:cNvGraphicFramePr>
            <p:nvPr/>
          </p:nvGraphicFramePr>
          <p:xfrm>
            <a:off x="655820" y="2819400"/>
            <a:ext cx="317500" cy="376660"/>
          </p:xfrm>
          <a:graphic>
            <a:graphicData uri="http://schemas.openxmlformats.org/presentationml/2006/ole">
              <mc:AlternateContent xmlns:mc="http://schemas.openxmlformats.org/markup-compatibility/2006">
                <mc:Choice xmlns:v="urn:schemas-microsoft-com:vml" Requires="v">
                  <p:oleObj spid="_x0000_s7227" name="Equation" r:id="rId3" imgW="126725" imgH="126725" progId="Equation.DSMT4">
                    <p:embed/>
                  </p:oleObj>
                </mc:Choice>
                <mc:Fallback>
                  <p:oleObj name="Equation" r:id="rId3" imgW="126725" imgH="126725"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820" y="2819400"/>
                          <a:ext cx="317500" cy="376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183" name="Object 3"/>
            <p:cNvGraphicFramePr>
              <a:graphicFrameLocks noChangeAspect="1"/>
            </p:cNvGraphicFramePr>
            <p:nvPr/>
          </p:nvGraphicFramePr>
          <p:xfrm>
            <a:off x="3163888" y="2808023"/>
            <a:ext cx="190500" cy="361147"/>
          </p:xfrm>
          <a:graphic>
            <a:graphicData uri="http://schemas.openxmlformats.org/presentationml/2006/ole">
              <mc:AlternateContent xmlns:mc="http://schemas.openxmlformats.org/markup-compatibility/2006">
                <mc:Choice xmlns:v="urn:schemas-microsoft-com:vml" Requires="v">
                  <p:oleObj spid="_x0000_s7228" name="Equation" r:id="rId5" imgW="76035" imgH="177415" progId="Equation.DSMT4">
                    <p:embed/>
                  </p:oleObj>
                </mc:Choice>
                <mc:Fallback>
                  <p:oleObj name="Equation" r:id="rId5" imgW="76035" imgH="177415"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3888" y="2808023"/>
                          <a:ext cx="190500" cy="361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184" name="Object 4"/>
            <p:cNvGraphicFramePr>
              <a:graphicFrameLocks noChangeAspect="1"/>
            </p:cNvGraphicFramePr>
            <p:nvPr/>
          </p:nvGraphicFramePr>
          <p:xfrm>
            <a:off x="4319665" y="2794283"/>
            <a:ext cx="190500" cy="400854"/>
          </p:xfrm>
          <a:graphic>
            <a:graphicData uri="http://schemas.openxmlformats.org/presentationml/2006/ole">
              <mc:AlternateContent xmlns:mc="http://schemas.openxmlformats.org/markup-compatibility/2006">
                <mc:Choice xmlns:v="urn:schemas-microsoft-com:vml" Requires="v">
                  <p:oleObj spid="_x0000_s7229" name="Equation" r:id="rId7" imgW="76035" imgH="177415" progId="Equation.DSMT4">
                    <p:embed/>
                  </p:oleObj>
                </mc:Choice>
                <mc:Fallback>
                  <p:oleObj name="Equation" r:id="rId7" imgW="76035" imgH="177415"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19665" y="2794283"/>
                          <a:ext cx="190500" cy="400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8" name="Group 7"/>
          <p:cNvGrpSpPr>
            <a:grpSpLocks/>
          </p:cNvGrpSpPr>
          <p:nvPr/>
        </p:nvGrpSpPr>
        <p:grpSpPr bwMode="auto">
          <a:xfrm>
            <a:off x="-25400" y="3429000"/>
            <a:ext cx="9866313" cy="954088"/>
            <a:chOff x="-24983" y="3429000"/>
            <a:chExt cx="9866313" cy="954107"/>
          </a:xfrm>
        </p:grpSpPr>
        <p:grpSp>
          <p:nvGrpSpPr>
            <p:cNvPr id="7175" name="Group 16"/>
            <p:cNvGrpSpPr>
              <a:grpSpLocks/>
            </p:cNvGrpSpPr>
            <p:nvPr/>
          </p:nvGrpSpPr>
          <p:grpSpPr bwMode="auto">
            <a:xfrm>
              <a:off x="-24983" y="3429000"/>
              <a:ext cx="9866313" cy="954107"/>
              <a:chOff x="-36514" y="2286000"/>
              <a:chExt cx="9866313" cy="954107"/>
            </a:xfrm>
          </p:grpSpPr>
          <p:sp>
            <p:nvSpPr>
              <p:cNvPr id="18" name="TextBox 4"/>
              <p:cNvSpPr txBox="1">
                <a:spLocks noChangeArrowheads="1"/>
              </p:cNvSpPr>
              <p:nvPr/>
            </p:nvSpPr>
            <p:spPr bwMode="auto">
              <a:xfrm>
                <a:off x="-36514" y="2286000"/>
                <a:ext cx="986631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eaLnBrk="1" hangingPunct="1">
                  <a:buFontTx/>
                  <a:buChar char="-"/>
                  <a:defRPr/>
                </a:pPr>
                <a:r>
                  <a:rPr lang="en-US" sz="2800" dirty="0" err="1" smtClean="0">
                    <a:latin typeface="Times New Roman" pitchFamily="18" charset="0"/>
                    <a:cs typeface="Times New Roman" pitchFamily="18" charset="0"/>
                  </a:rPr>
                  <a:t>Tập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hợp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ước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chung</a:t>
                </a:r>
                <a:r>
                  <a:rPr lang="en-US" sz="2800" dirty="0" smtClean="0">
                    <a:latin typeface="Times New Roman" pitchFamily="18" charset="0"/>
                    <a:cs typeface="Times New Roman" pitchFamily="18" charset="0"/>
                  </a:rPr>
                  <a:t> </a:t>
                </a:r>
                <a:r>
                  <a:rPr lang="en-US" sz="2800" err="1" smtClean="0">
                    <a:latin typeface="Times New Roman" pitchFamily="18" charset="0"/>
                    <a:cs typeface="Times New Roman" pitchFamily="18" charset="0"/>
                  </a:rPr>
                  <a:t>của</a:t>
                </a:r>
                <a:r>
                  <a:rPr lang="en-US" sz="2800" smtClean="0">
                    <a:latin typeface="Times New Roman" pitchFamily="18" charset="0"/>
                    <a:cs typeface="Times New Roman" pitchFamily="18" charset="0"/>
                  </a:rPr>
                  <a:t> </a:t>
                </a:r>
                <a:r>
                  <a:rPr lang="en-US" sz="2800">
                    <a:latin typeface="Times New Roman" pitchFamily="18" charset="0"/>
                    <a:cs typeface="Times New Roman" pitchFamily="18" charset="0"/>
                  </a:rPr>
                  <a:t> </a:t>
                </a:r>
                <a:r>
                  <a:rPr lang="en-US" sz="2800" smtClean="0">
                    <a:latin typeface="Times New Roman" pitchFamily="18" charset="0"/>
                    <a:cs typeface="Times New Roman" pitchFamily="18" charset="0"/>
                  </a:rPr>
                  <a:t>ba </a:t>
                </a:r>
                <a:r>
                  <a:rPr lang="en-US" sz="2800" smtClean="0">
                    <a:latin typeface="Times New Roman" pitchFamily="18" charset="0"/>
                    <a:cs typeface="Times New Roman" pitchFamily="18" charset="0"/>
                  </a:rPr>
                  <a:t>số </a:t>
                </a:r>
                <a:r>
                  <a:rPr lang="en-US" sz="2800" dirty="0" smtClean="0">
                    <a:latin typeface="Times New Roman" pitchFamily="18" charset="0"/>
                    <a:cs typeface="Times New Roman" pitchFamily="18" charset="0"/>
                  </a:rPr>
                  <a:t>a, b , c </a:t>
                </a:r>
                <a:r>
                  <a:rPr lang="en-US" sz="2800" dirty="0" err="1" smtClean="0">
                    <a:latin typeface="Times New Roman" pitchFamily="18" charset="0"/>
                    <a:cs typeface="Times New Roman" pitchFamily="18" charset="0"/>
                  </a:rPr>
                  <a:t>kí</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hiệu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a:t>
                </a:r>
                <a:r>
                  <a:rPr lang="en-US" sz="2800" dirty="0" smtClean="0">
                    <a:latin typeface="Times New Roman" pitchFamily="18" charset="0"/>
                    <a:cs typeface="Times New Roman" pitchFamily="18" charset="0"/>
                  </a:rPr>
                  <a:t> ƯC(</a:t>
                </a:r>
                <a:r>
                  <a:rPr lang="en-US" sz="2800" dirty="0" err="1" smtClean="0">
                    <a:latin typeface="Times New Roman" pitchFamily="18" charset="0"/>
                    <a:cs typeface="Times New Roman" pitchFamily="18" charset="0"/>
                  </a:rPr>
                  <a:t>a,b,c</a:t>
                </a:r>
                <a:r>
                  <a:rPr lang="en-US" sz="2800" dirty="0" smtClean="0">
                    <a:latin typeface="Times New Roman" pitchFamily="18" charset="0"/>
                    <a:cs typeface="Times New Roman" pitchFamily="18" charset="0"/>
                  </a:rPr>
                  <a:t>)</a:t>
                </a:r>
              </a:p>
              <a:p>
                <a:pPr eaLnBrk="1" hangingPunct="1">
                  <a:defRPr/>
                </a:pPr>
                <a:r>
                  <a:rPr lang="en-US" sz="2800" dirty="0" smtClean="0">
                    <a:latin typeface="Times New Roman" pitchFamily="18" charset="0"/>
                    <a:cs typeface="Times New Roman" pitchFamily="18" charset="0"/>
                  </a:rPr>
                  <a:t>    x     ƯC(</a:t>
                </a:r>
                <a:r>
                  <a:rPr lang="en-US" sz="2800" dirty="0" err="1" smtClean="0">
                    <a:latin typeface="Times New Roman" pitchFamily="18" charset="0"/>
                    <a:cs typeface="Times New Roman" pitchFamily="18" charset="0"/>
                  </a:rPr>
                  <a:t>a,b,c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nếu</a:t>
                </a:r>
                <a:r>
                  <a:rPr lang="en-US" sz="2800" dirty="0" smtClean="0">
                    <a:latin typeface="Times New Roman" pitchFamily="18" charset="0"/>
                    <a:cs typeface="Times New Roman" pitchFamily="18" charset="0"/>
                  </a:rPr>
                  <a:t> a    x , b   x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c    x</a:t>
                </a:r>
              </a:p>
            </p:txBody>
          </p:sp>
          <p:graphicFrame>
            <p:nvGraphicFramePr>
              <p:cNvPr id="7178" name="Object 18"/>
              <p:cNvGraphicFramePr>
                <a:graphicFrameLocks noChangeAspect="1"/>
              </p:cNvGraphicFramePr>
              <p:nvPr/>
            </p:nvGraphicFramePr>
            <p:xfrm>
              <a:off x="655820" y="2819400"/>
              <a:ext cx="317500" cy="376660"/>
            </p:xfrm>
            <a:graphic>
              <a:graphicData uri="http://schemas.openxmlformats.org/presentationml/2006/ole">
                <mc:AlternateContent xmlns:mc="http://schemas.openxmlformats.org/markup-compatibility/2006">
                  <mc:Choice xmlns:v="urn:schemas-microsoft-com:vml" Requires="v">
                    <p:oleObj spid="_x0000_s7230" name="Equation" r:id="rId8" imgW="126725" imgH="126725" progId="Equation.DSMT4">
                      <p:embed/>
                    </p:oleObj>
                  </mc:Choice>
                  <mc:Fallback>
                    <p:oleObj name="Equation" r:id="rId8" imgW="126725" imgH="126725"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820" y="2819400"/>
                            <a:ext cx="317500" cy="376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179" name="Object 19"/>
              <p:cNvGraphicFramePr>
                <a:graphicFrameLocks noChangeAspect="1"/>
              </p:cNvGraphicFramePr>
              <p:nvPr/>
            </p:nvGraphicFramePr>
            <p:xfrm>
              <a:off x="3440579" y="2852993"/>
              <a:ext cx="190500" cy="361147"/>
            </p:xfrm>
            <a:graphic>
              <a:graphicData uri="http://schemas.openxmlformats.org/presentationml/2006/ole">
                <mc:AlternateContent xmlns:mc="http://schemas.openxmlformats.org/markup-compatibility/2006">
                  <mc:Choice xmlns:v="urn:schemas-microsoft-com:vml" Requires="v">
                    <p:oleObj spid="_x0000_s7231" name="Equation" r:id="rId9" imgW="76035" imgH="177415" progId="Equation.DSMT4">
                      <p:embed/>
                    </p:oleObj>
                  </mc:Choice>
                  <mc:Fallback>
                    <p:oleObj name="Equation" r:id="rId9" imgW="76035" imgH="177415"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40579" y="2852993"/>
                            <a:ext cx="190500" cy="361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180" name="Object 20"/>
              <p:cNvGraphicFramePr>
                <a:graphicFrameLocks noChangeAspect="1"/>
              </p:cNvGraphicFramePr>
              <p:nvPr/>
            </p:nvGraphicFramePr>
            <p:xfrm>
              <a:off x="4319665" y="2794283"/>
              <a:ext cx="190500" cy="400854"/>
            </p:xfrm>
            <a:graphic>
              <a:graphicData uri="http://schemas.openxmlformats.org/presentationml/2006/ole">
                <mc:AlternateContent xmlns:mc="http://schemas.openxmlformats.org/markup-compatibility/2006">
                  <mc:Choice xmlns:v="urn:schemas-microsoft-com:vml" Requires="v">
                    <p:oleObj spid="_x0000_s7232" name="Equation" r:id="rId10" imgW="76035" imgH="177415" progId="Equation.DSMT4">
                      <p:embed/>
                    </p:oleObj>
                  </mc:Choice>
                  <mc:Fallback>
                    <p:oleObj name="Equation" r:id="rId10" imgW="76035" imgH="177415" progId="Equation.DSMT4">
                      <p:embed/>
                      <p:pic>
                        <p:nvPicPr>
                          <p:cNvPr id="0" name="Object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19665" y="2794283"/>
                            <a:ext cx="190500" cy="400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7176" name="Object 21"/>
            <p:cNvGraphicFramePr>
              <a:graphicFrameLocks noChangeAspect="1"/>
            </p:cNvGraphicFramePr>
            <p:nvPr/>
          </p:nvGraphicFramePr>
          <p:xfrm>
            <a:off x="5494520" y="3968513"/>
            <a:ext cx="190500" cy="361147"/>
          </p:xfrm>
          <a:graphic>
            <a:graphicData uri="http://schemas.openxmlformats.org/presentationml/2006/ole">
              <mc:AlternateContent xmlns:mc="http://schemas.openxmlformats.org/markup-compatibility/2006">
                <mc:Choice xmlns:v="urn:schemas-microsoft-com:vml" Requires="v">
                  <p:oleObj spid="_x0000_s7233" name="Equation" r:id="rId11" imgW="76035" imgH="177415" progId="Equation.DSMT4">
                    <p:embed/>
                  </p:oleObj>
                </mc:Choice>
                <mc:Fallback>
                  <p:oleObj name="Equation" r:id="rId11" imgW="76035" imgH="177415"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94520" y="3968513"/>
                          <a:ext cx="190500" cy="361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1. Ước  chung</a:t>
            </a:r>
          </a:p>
        </p:txBody>
      </p:sp>
      <p:sp>
        <p:nvSpPr>
          <p:cNvPr id="8195" name="TextBox 3"/>
          <p:cNvSpPr txBox="1">
            <a:spLocks noChangeArrowheads="1"/>
          </p:cNvSpPr>
          <p:nvPr/>
        </p:nvSpPr>
        <p:spPr bwMode="auto">
          <a:xfrm>
            <a:off x="-14288" y="9525"/>
            <a:ext cx="9167813" cy="5857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12: ƯỚC CHUNG. ƯỚC CHUNG LỚN NHẤT</a:t>
            </a:r>
          </a:p>
        </p:txBody>
      </p:sp>
      <p:sp>
        <p:nvSpPr>
          <p:cNvPr id="8196" name="TextBox 4"/>
          <p:cNvSpPr txBox="1">
            <a:spLocks noChangeArrowheads="1"/>
          </p:cNvSpPr>
          <p:nvPr/>
        </p:nvSpPr>
        <p:spPr bwMode="auto">
          <a:xfrm>
            <a:off x="533400" y="1185863"/>
            <a:ext cx="8620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TH1:</a:t>
            </a:r>
            <a:r>
              <a:rPr lang="en-US" sz="2800">
                <a:latin typeface="Times New Roman" pitchFamily="18" charset="0"/>
                <a:cs typeface="Times New Roman" pitchFamily="18" charset="0"/>
              </a:rPr>
              <a:t> </a:t>
            </a:r>
            <a:r>
              <a:rPr lang="en-US" sz="2800" b="1">
                <a:latin typeface="Times New Roman" pitchFamily="18" charset="0"/>
                <a:cs typeface="Times New Roman" pitchFamily="18" charset="0"/>
              </a:rPr>
              <a:t>Các khẳng định sau đúng hay sai? Vì sao?</a:t>
            </a:r>
          </a:p>
        </p:txBody>
      </p:sp>
      <p:grpSp>
        <p:nvGrpSpPr>
          <p:cNvPr id="8197" name="Group 2"/>
          <p:cNvGrpSpPr>
            <a:grpSpLocks/>
          </p:cNvGrpSpPr>
          <p:nvPr/>
        </p:nvGrpSpPr>
        <p:grpSpPr bwMode="auto">
          <a:xfrm>
            <a:off x="1828800" y="1947863"/>
            <a:ext cx="3276600" cy="523875"/>
            <a:chOff x="1828800" y="1948190"/>
            <a:chExt cx="3276600" cy="523220"/>
          </a:xfrm>
        </p:grpSpPr>
        <p:sp>
          <p:nvSpPr>
            <p:cNvPr id="8224" name="TextBox 4"/>
            <p:cNvSpPr txBox="1">
              <a:spLocks noChangeArrowheads="1"/>
            </p:cNvSpPr>
            <p:nvPr/>
          </p:nvSpPr>
          <p:spPr bwMode="auto">
            <a:xfrm>
              <a:off x="1828800" y="1948190"/>
              <a:ext cx="3276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a) 6      ƯC(24, 30)</a:t>
              </a:r>
            </a:p>
          </p:txBody>
        </p:sp>
        <p:graphicFrame>
          <p:nvGraphicFramePr>
            <p:cNvPr id="8225" name="Object 23"/>
            <p:cNvGraphicFramePr>
              <a:graphicFrameLocks noChangeAspect="1"/>
            </p:cNvGraphicFramePr>
            <p:nvPr/>
          </p:nvGraphicFramePr>
          <p:xfrm>
            <a:off x="2590800" y="2021470"/>
            <a:ext cx="317500" cy="376660"/>
          </p:xfrm>
          <a:graphic>
            <a:graphicData uri="http://schemas.openxmlformats.org/presentationml/2006/ole">
              <mc:AlternateContent xmlns:mc="http://schemas.openxmlformats.org/markup-compatibility/2006">
                <mc:Choice xmlns:v="urn:schemas-microsoft-com:vml" Requires="v">
                  <p:oleObj spid="_x0000_s8292" name="Equation" r:id="rId3" imgW="126725" imgH="126725" progId="Equation.DSMT4">
                    <p:embed/>
                  </p:oleObj>
                </mc:Choice>
                <mc:Fallback>
                  <p:oleObj name="Equation" r:id="rId3" imgW="126725" imgH="126725" progId="Equation.DSMT4">
                    <p:embed/>
                    <p:pic>
                      <p:nvPicPr>
                        <p:cNvPr id="0" name="Object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2021470"/>
                          <a:ext cx="317500" cy="376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8198" name="Group 24"/>
          <p:cNvGrpSpPr>
            <a:grpSpLocks/>
          </p:cNvGrpSpPr>
          <p:nvPr/>
        </p:nvGrpSpPr>
        <p:grpSpPr bwMode="auto">
          <a:xfrm>
            <a:off x="1828800" y="2667000"/>
            <a:ext cx="3276600" cy="523875"/>
            <a:chOff x="1828800" y="1948190"/>
            <a:chExt cx="3276600" cy="523220"/>
          </a:xfrm>
        </p:grpSpPr>
        <p:sp>
          <p:nvSpPr>
            <p:cNvPr id="8222" name="TextBox 4"/>
            <p:cNvSpPr txBox="1">
              <a:spLocks noChangeArrowheads="1"/>
            </p:cNvSpPr>
            <p:nvPr/>
          </p:nvSpPr>
          <p:spPr bwMode="auto">
            <a:xfrm>
              <a:off x="1828800" y="1948190"/>
              <a:ext cx="3276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b) 6      ƯC(28, 42)</a:t>
              </a:r>
            </a:p>
          </p:txBody>
        </p:sp>
        <p:graphicFrame>
          <p:nvGraphicFramePr>
            <p:cNvPr id="8223" name="Object 26"/>
            <p:cNvGraphicFramePr>
              <a:graphicFrameLocks noChangeAspect="1"/>
            </p:cNvGraphicFramePr>
            <p:nvPr/>
          </p:nvGraphicFramePr>
          <p:xfrm>
            <a:off x="2590800" y="2021470"/>
            <a:ext cx="317500" cy="376660"/>
          </p:xfrm>
          <a:graphic>
            <a:graphicData uri="http://schemas.openxmlformats.org/presentationml/2006/ole">
              <mc:AlternateContent xmlns:mc="http://schemas.openxmlformats.org/markup-compatibility/2006">
                <mc:Choice xmlns:v="urn:schemas-microsoft-com:vml" Requires="v">
                  <p:oleObj spid="_x0000_s8293" name="Equation" r:id="rId5" imgW="126725" imgH="126725" progId="Equation.DSMT4">
                    <p:embed/>
                  </p:oleObj>
                </mc:Choice>
                <mc:Fallback>
                  <p:oleObj name="Equation" r:id="rId5" imgW="126725" imgH="126725" progId="Equation.DSMT4">
                    <p:embed/>
                    <p:pic>
                      <p:nvPicPr>
                        <p:cNvPr id="0" name="Object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2021470"/>
                          <a:ext cx="317500" cy="376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8199" name="Group 27"/>
          <p:cNvGrpSpPr>
            <a:grpSpLocks/>
          </p:cNvGrpSpPr>
          <p:nvPr/>
        </p:nvGrpSpPr>
        <p:grpSpPr bwMode="auto">
          <a:xfrm>
            <a:off x="1828800" y="3392488"/>
            <a:ext cx="4114800" cy="954087"/>
            <a:chOff x="1828800" y="1948190"/>
            <a:chExt cx="3276600" cy="954107"/>
          </a:xfrm>
        </p:grpSpPr>
        <p:sp>
          <p:nvSpPr>
            <p:cNvPr id="8220" name="TextBox 4"/>
            <p:cNvSpPr txBox="1">
              <a:spLocks noChangeArrowheads="1"/>
            </p:cNvSpPr>
            <p:nvPr/>
          </p:nvSpPr>
          <p:spPr bwMode="auto">
            <a:xfrm>
              <a:off x="1828800" y="1948190"/>
              <a:ext cx="32766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c) 6      ƯC(18, 24,42)</a:t>
              </a:r>
            </a:p>
          </p:txBody>
        </p:sp>
        <p:graphicFrame>
          <p:nvGraphicFramePr>
            <p:cNvPr id="8221" name="Object 29"/>
            <p:cNvGraphicFramePr>
              <a:graphicFrameLocks noChangeAspect="1"/>
            </p:cNvGraphicFramePr>
            <p:nvPr/>
          </p:nvGraphicFramePr>
          <p:xfrm>
            <a:off x="2374900" y="2021470"/>
            <a:ext cx="317500" cy="376660"/>
          </p:xfrm>
          <a:graphic>
            <a:graphicData uri="http://schemas.openxmlformats.org/presentationml/2006/ole">
              <mc:AlternateContent xmlns:mc="http://schemas.openxmlformats.org/markup-compatibility/2006">
                <mc:Choice xmlns:v="urn:schemas-microsoft-com:vml" Requires="v">
                  <p:oleObj spid="_x0000_s8294" name="Equation" r:id="rId6" imgW="126725" imgH="126725" progId="Equation.DSMT4">
                    <p:embed/>
                  </p:oleObj>
                </mc:Choice>
                <mc:Fallback>
                  <p:oleObj name="Equation" r:id="rId6" imgW="126725" imgH="126725" progId="Equation.DSMT4">
                    <p:embed/>
                    <p:pic>
                      <p:nvPicPr>
                        <p:cNvPr id="0" name="Object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4900" y="2021470"/>
                          <a:ext cx="317500" cy="376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9" name="Group 8"/>
          <p:cNvGrpSpPr>
            <a:grpSpLocks/>
          </p:cNvGrpSpPr>
          <p:nvPr/>
        </p:nvGrpSpPr>
        <p:grpSpPr bwMode="auto">
          <a:xfrm>
            <a:off x="809625" y="4259263"/>
            <a:ext cx="6937375" cy="522287"/>
            <a:chOff x="1100274" y="4303693"/>
            <a:chExt cx="6937284" cy="523220"/>
          </a:xfrm>
        </p:grpSpPr>
        <p:grpSp>
          <p:nvGrpSpPr>
            <p:cNvPr id="8215" name="Group 30"/>
            <p:cNvGrpSpPr>
              <a:grpSpLocks/>
            </p:cNvGrpSpPr>
            <p:nvPr/>
          </p:nvGrpSpPr>
          <p:grpSpPr bwMode="auto">
            <a:xfrm>
              <a:off x="1100274" y="4303693"/>
              <a:ext cx="6937284" cy="523220"/>
              <a:chOff x="1828800" y="1948190"/>
              <a:chExt cx="5260884" cy="523220"/>
            </a:xfrm>
          </p:grpSpPr>
          <p:sp>
            <p:nvSpPr>
              <p:cNvPr id="8218" name="TextBox 4"/>
              <p:cNvSpPr txBox="1">
                <a:spLocks noChangeArrowheads="1"/>
              </p:cNvSpPr>
              <p:nvPr/>
            </p:nvSpPr>
            <p:spPr bwMode="auto">
              <a:xfrm>
                <a:off x="1828800" y="1948190"/>
                <a:ext cx="526088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a) 6      ƯC(24, 30)  Đúng vì 24   6 và 30   6</a:t>
                </a:r>
              </a:p>
            </p:txBody>
          </p:sp>
          <p:graphicFrame>
            <p:nvGraphicFramePr>
              <p:cNvPr id="8219" name="Object 32"/>
              <p:cNvGraphicFramePr>
                <a:graphicFrameLocks noChangeAspect="1"/>
              </p:cNvGraphicFramePr>
              <p:nvPr/>
            </p:nvGraphicFramePr>
            <p:xfrm>
              <a:off x="2398329" y="1991378"/>
              <a:ext cx="317500" cy="376660"/>
            </p:xfrm>
            <a:graphic>
              <a:graphicData uri="http://schemas.openxmlformats.org/presentationml/2006/ole">
                <mc:AlternateContent xmlns:mc="http://schemas.openxmlformats.org/markup-compatibility/2006">
                  <mc:Choice xmlns:v="urn:schemas-microsoft-com:vml" Requires="v">
                    <p:oleObj spid="_x0000_s8295" name="Equation" r:id="rId7" imgW="126725" imgH="126725" progId="Equation.DSMT4">
                      <p:embed/>
                    </p:oleObj>
                  </mc:Choice>
                  <mc:Fallback>
                    <p:oleObj name="Equation" r:id="rId7" imgW="126725" imgH="126725" progId="Equation.DSMT4">
                      <p:embed/>
                      <p:pic>
                        <p:nvPicPr>
                          <p:cNvPr id="0" name="Object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98329" y="1991378"/>
                            <a:ext cx="317500" cy="376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8216" name="Object 33"/>
            <p:cNvGraphicFramePr>
              <a:graphicFrameLocks noChangeAspect="1"/>
            </p:cNvGraphicFramePr>
            <p:nvPr/>
          </p:nvGraphicFramePr>
          <p:xfrm>
            <a:off x="5848350" y="4389619"/>
            <a:ext cx="190500" cy="361147"/>
          </p:xfrm>
          <a:graphic>
            <a:graphicData uri="http://schemas.openxmlformats.org/presentationml/2006/ole">
              <mc:AlternateContent xmlns:mc="http://schemas.openxmlformats.org/markup-compatibility/2006">
                <mc:Choice xmlns:v="urn:schemas-microsoft-com:vml" Requires="v">
                  <p:oleObj spid="_x0000_s8296" name="Equation" r:id="rId8" imgW="76035" imgH="177415" progId="Equation.DSMT4">
                    <p:embed/>
                  </p:oleObj>
                </mc:Choice>
                <mc:Fallback>
                  <p:oleObj name="Equation" r:id="rId8" imgW="76035" imgH="177415" progId="Equation.DSMT4">
                    <p:embed/>
                    <p:pic>
                      <p:nvPicPr>
                        <p:cNvPr id="0" name="Object 3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48350" y="4389619"/>
                          <a:ext cx="190500" cy="361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17" name="Object 6"/>
            <p:cNvGraphicFramePr>
              <a:graphicFrameLocks noChangeAspect="1"/>
            </p:cNvGraphicFramePr>
            <p:nvPr/>
          </p:nvGraphicFramePr>
          <p:xfrm>
            <a:off x="7162800" y="4378724"/>
            <a:ext cx="190500" cy="361950"/>
          </p:xfrm>
          <a:graphic>
            <a:graphicData uri="http://schemas.openxmlformats.org/presentationml/2006/ole">
              <mc:AlternateContent xmlns:mc="http://schemas.openxmlformats.org/markup-compatibility/2006">
                <mc:Choice xmlns:v="urn:schemas-microsoft-com:vml" Requires="v">
                  <p:oleObj spid="_x0000_s8297" name="Equation" r:id="rId10" imgW="76035" imgH="177415" progId="Equation.DSMT4">
                    <p:embed/>
                  </p:oleObj>
                </mc:Choice>
                <mc:Fallback>
                  <p:oleObj name="Equation" r:id="rId10" imgW="76035" imgH="177415" progId="Equation.DSMT4">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62800" y="4378724"/>
                          <a:ext cx="19050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11" name="Group 10"/>
          <p:cNvGrpSpPr>
            <a:grpSpLocks/>
          </p:cNvGrpSpPr>
          <p:nvPr/>
        </p:nvGrpSpPr>
        <p:grpSpPr bwMode="auto">
          <a:xfrm>
            <a:off x="828675" y="4983163"/>
            <a:ext cx="6937375" cy="596900"/>
            <a:chOff x="1017828" y="5221355"/>
            <a:chExt cx="6937284" cy="596110"/>
          </a:xfrm>
        </p:grpSpPr>
        <p:grpSp>
          <p:nvGrpSpPr>
            <p:cNvPr id="8211" name="Group 36"/>
            <p:cNvGrpSpPr>
              <a:grpSpLocks/>
            </p:cNvGrpSpPr>
            <p:nvPr/>
          </p:nvGrpSpPr>
          <p:grpSpPr bwMode="auto">
            <a:xfrm>
              <a:off x="1017828" y="5257800"/>
              <a:ext cx="6937284" cy="523220"/>
              <a:chOff x="1828800" y="1948190"/>
              <a:chExt cx="5260884" cy="523220"/>
            </a:xfrm>
          </p:grpSpPr>
          <p:sp>
            <p:nvSpPr>
              <p:cNvPr id="8213" name="TextBox 4"/>
              <p:cNvSpPr txBox="1">
                <a:spLocks noChangeArrowheads="1"/>
              </p:cNvSpPr>
              <p:nvPr/>
            </p:nvSpPr>
            <p:spPr bwMode="auto">
              <a:xfrm>
                <a:off x="1828800" y="1948190"/>
                <a:ext cx="526088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b) 6      ƯC(28, 42)  Sai vì 28    6   </a:t>
                </a:r>
              </a:p>
            </p:txBody>
          </p:sp>
          <p:graphicFrame>
            <p:nvGraphicFramePr>
              <p:cNvPr id="8214" name="Object 40"/>
              <p:cNvGraphicFramePr>
                <a:graphicFrameLocks noChangeAspect="1"/>
              </p:cNvGraphicFramePr>
              <p:nvPr/>
            </p:nvGraphicFramePr>
            <p:xfrm>
              <a:off x="2398329" y="1991378"/>
              <a:ext cx="317500" cy="376660"/>
            </p:xfrm>
            <a:graphic>
              <a:graphicData uri="http://schemas.openxmlformats.org/presentationml/2006/ole">
                <mc:AlternateContent xmlns:mc="http://schemas.openxmlformats.org/markup-compatibility/2006">
                  <mc:Choice xmlns:v="urn:schemas-microsoft-com:vml" Requires="v">
                    <p:oleObj spid="_x0000_s8298" name="Equation" r:id="rId11" imgW="126725" imgH="126725" progId="Equation.DSMT4">
                      <p:embed/>
                    </p:oleObj>
                  </mc:Choice>
                  <mc:Fallback>
                    <p:oleObj name="Equation" r:id="rId11" imgW="126725" imgH="126725" progId="Equation.DSMT4">
                      <p:embed/>
                      <p:pic>
                        <p:nvPicPr>
                          <p:cNvPr id="0" name="Object 4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98329" y="1991378"/>
                            <a:ext cx="317500" cy="376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pic>
          <p:nvPicPr>
            <p:cNvPr id="8212" name="Picture 41"/>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334000" y="5221355"/>
              <a:ext cx="316045" cy="596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 name="Group 11"/>
          <p:cNvGrpSpPr>
            <a:grpSpLocks/>
          </p:cNvGrpSpPr>
          <p:nvPr/>
        </p:nvGrpSpPr>
        <p:grpSpPr bwMode="auto">
          <a:xfrm>
            <a:off x="828675" y="5867400"/>
            <a:ext cx="8315325" cy="523875"/>
            <a:chOff x="838199" y="5867400"/>
            <a:chExt cx="8314623" cy="523220"/>
          </a:xfrm>
        </p:grpSpPr>
        <p:grpSp>
          <p:nvGrpSpPr>
            <p:cNvPr id="8204" name="Group 47"/>
            <p:cNvGrpSpPr>
              <a:grpSpLocks/>
            </p:cNvGrpSpPr>
            <p:nvPr/>
          </p:nvGrpSpPr>
          <p:grpSpPr bwMode="auto">
            <a:xfrm>
              <a:off x="838199" y="5867400"/>
              <a:ext cx="8314623" cy="523220"/>
              <a:chOff x="1100273" y="4303693"/>
              <a:chExt cx="8314623" cy="523220"/>
            </a:xfrm>
          </p:grpSpPr>
          <p:grpSp>
            <p:nvGrpSpPr>
              <p:cNvPr id="8206" name="Group 48"/>
              <p:cNvGrpSpPr>
                <a:grpSpLocks/>
              </p:cNvGrpSpPr>
              <p:nvPr/>
            </p:nvGrpSpPr>
            <p:grpSpPr bwMode="auto">
              <a:xfrm>
                <a:off x="1100273" y="4303693"/>
                <a:ext cx="8314623" cy="523220"/>
                <a:chOff x="1828799" y="1948190"/>
                <a:chExt cx="6305388" cy="523220"/>
              </a:xfrm>
            </p:grpSpPr>
            <p:sp>
              <p:nvSpPr>
                <p:cNvPr id="8209" name="TextBox 4"/>
                <p:cNvSpPr txBox="1">
                  <a:spLocks noChangeArrowheads="1"/>
                </p:cNvSpPr>
                <p:nvPr/>
              </p:nvSpPr>
              <p:spPr bwMode="auto">
                <a:xfrm>
                  <a:off x="1828799" y="1948190"/>
                  <a:ext cx="63053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c) 6      ƯC(18, 28, 42)  Đúng vì 18   6, 28    6  và 42   6</a:t>
                  </a:r>
                </a:p>
              </p:txBody>
            </p:sp>
            <p:graphicFrame>
              <p:nvGraphicFramePr>
                <p:cNvPr id="8210" name="Object 52"/>
                <p:cNvGraphicFramePr>
                  <a:graphicFrameLocks noChangeAspect="1"/>
                </p:cNvGraphicFramePr>
                <p:nvPr/>
              </p:nvGraphicFramePr>
              <p:xfrm>
                <a:off x="2398329" y="1991378"/>
                <a:ext cx="317500" cy="376660"/>
              </p:xfrm>
              <a:graphic>
                <a:graphicData uri="http://schemas.openxmlformats.org/presentationml/2006/ole">
                  <mc:AlternateContent xmlns:mc="http://schemas.openxmlformats.org/markup-compatibility/2006">
                    <mc:Choice xmlns:v="urn:schemas-microsoft-com:vml" Requires="v">
                      <p:oleObj spid="_x0000_s8299" name="Equation" r:id="rId13" imgW="126725" imgH="126725" progId="Equation.DSMT4">
                        <p:embed/>
                      </p:oleObj>
                    </mc:Choice>
                    <mc:Fallback>
                      <p:oleObj name="Equation" r:id="rId13" imgW="126725" imgH="126725" progId="Equation.DSMT4">
                        <p:embed/>
                        <p:pic>
                          <p:nvPicPr>
                            <p:cNvPr id="0" name="Object 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98329" y="1991378"/>
                              <a:ext cx="317500" cy="376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8207" name="Object 49"/>
              <p:cNvGraphicFramePr>
                <a:graphicFrameLocks noChangeAspect="1"/>
              </p:cNvGraphicFramePr>
              <p:nvPr/>
            </p:nvGraphicFramePr>
            <p:xfrm>
              <a:off x="6310449" y="4384729"/>
              <a:ext cx="190500" cy="361147"/>
            </p:xfrm>
            <a:graphic>
              <a:graphicData uri="http://schemas.openxmlformats.org/presentationml/2006/ole">
                <mc:AlternateContent xmlns:mc="http://schemas.openxmlformats.org/markup-compatibility/2006">
                  <mc:Choice xmlns:v="urn:schemas-microsoft-com:vml" Requires="v">
                    <p:oleObj spid="_x0000_s8300" name="Equation" r:id="rId14" imgW="76035" imgH="177415" progId="Equation.DSMT4">
                      <p:embed/>
                    </p:oleObj>
                  </mc:Choice>
                  <mc:Fallback>
                    <p:oleObj name="Equation" r:id="rId14" imgW="76035" imgH="177415" progId="Equation.DSMT4">
                      <p:embed/>
                      <p:pic>
                        <p:nvPicPr>
                          <p:cNvPr id="0" name="Object 4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10449" y="4384729"/>
                            <a:ext cx="190500" cy="361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08" name="Object 50"/>
              <p:cNvGraphicFramePr>
                <a:graphicFrameLocks noChangeAspect="1"/>
              </p:cNvGraphicFramePr>
              <p:nvPr/>
            </p:nvGraphicFramePr>
            <p:xfrm>
              <a:off x="7424874" y="4384328"/>
              <a:ext cx="190500" cy="361950"/>
            </p:xfrm>
            <a:graphic>
              <a:graphicData uri="http://schemas.openxmlformats.org/presentationml/2006/ole">
                <mc:AlternateContent xmlns:mc="http://schemas.openxmlformats.org/markup-compatibility/2006">
                  <mc:Choice xmlns:v="urn:schemas-microsoft-com:vml" Requires="v">
                    <p:oleObj spid="_x0000_s8301" name="Equation" r:id="rId15" imgW="76035" imgH="177415" progId="Equation.DSMT4">
                      <p:embed/>
                    </p:oleObj>
                  </mc:Choice>
                  <mc:Fallback>
                    <p:oleObj name="Equation" r:id="rId15" imgW="76035" imgH="177415" progId="Equation.DSMT4">
                      <p:embed/>
                      <p:pic>
                        <p:nvPicPr>
                          <p:cNvPr id="0" name="Object 5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24874" y="4384328"/>
                            <a:ext cx="19050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8205" name="Object 53"/>
            <p:cNvGraphicFramePr>
              <a:graphicFrameLocks noChangeAspect="1"/>
            </p:cNvGraphicFramePr>
            <p:nvPr/>
          </p:nvGraphicFramePr>
          <p:xfrm>
            <a:off x="8534400" y="5948035"/>
            <a:ext cx="190500" cy="361950"/>
          </p:xfrm>
          <a:graphic>
            <a:graphicData uri="http://schemas.openxmlformats.org/presentationml/2006/ole">
              <mc:AlternateContent xmlns:mc="http://schemas.openxmlformats.org/markup-compatibility/2006">
                <mc:Choice xmlns:v="urn:schemas-microsoft-com:vml" Requires="v">
                  <p:oleObj spid="_x0000_s8302" name="Equation" r:id="rId16" imgW="76035" imgH="177415" progId="Equation.DSMT4">
                    <p:embed/>
                  </p:oleObj>
                </mc:Choice>
                <mc:Fallback>
                  <p:oleObj name="Equation" r:id="rId16" imgW="76035" imgH="177415" progId="Equation.DSMT4">
                    <p:embed/>
                    <p:pic>
                      <p:nvPicPr>
                        <p:cNvPr id="0" name="Object 5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534400" y="5948035"/>
                          <a:ext cx="19050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55" name="TextBox 4"/>
          <p:cNvSpPr txBox="1">
            <a:spLocks noChangeArrowheads="1"/>
          </p:cNvSpPr>
          <p:nvPr/>
        </p:nvSpPr>
        <p:spPr bwMode="auto">
          <a:xfrm>
            <a:off x="2514600" y="3871913"/>
            <a:ext cx="16764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Giải:</a:t>
            </a:r>
            <a:endParaRPr lang="en-US" sz="2800" b="1">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par>
                                <p:cTn id="8" presetID="16" presetClass="entr" presetSubtype="21"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1. Ước  chung</a:t>
            </a:r>
          </a:p>
        </p:txBody>
      </p:sp>
      <p:sp>
        <p:nvSpPr>
          <p:cNvPr id="9219" name="TextBox 3"/>
          <p:cNvSpPr txBox="1">
            <a:spLocks noChangeArrowheads="1"/>
          </p:cNvSpPr>
          <p:nvPr/>
        </p:nvSpPr>
        <p:spPr bwMode="auto">
          <a:xfrm>
            <a:off x="-14288" y="9525"/>
            <a:ext cx="9167813" cy="5857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12: ƯỚC CHUNG. ƯỚC CHUNG LỚN NHẤT</a:t>
            </a:r>
          </a:p>
        </p:txBody>
      </p:sp>
      <p:sp>
        <p:nvSpPr>
          <p:cNvPr id="16" name="TextBox 4"/>
          <p:cNvSpPr txBox="1">
            <a:spLocks noChangeArrowheads="1"/>
          </p:cNvSpPr>
          <p:nvPr/>
        </p:nvSpPr>
        <p:spPr bwMode="auto">
          <a:xfrm>
            <a:off x="381000" y="1187450"/>
            <a:ext cx="8620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i="1">
                <a:latin typeface="Times New Roman" pitchFamily="18" charset="0"/>
                <a:cs typeface="Times New Roman" pitchFamily="18" charset="0"/>
              </a:rPr>
              <a:t>Cách tìm ước chung của hai số a và b:</a:t>
            </a:r>
          </a:p>
        </p:txBody>
      </p:sp>
      <p:sp>
        <p:nvSpPr>
          <p:cNvPr id="35" name="TextBox 4"/>
          <p:cNvSpPr txBox="1">
            <a:spLocks noChangeArrowheads="1"/>
          </p:cNvSpPr>
          <p:nvPr/>
        </p:nvSpPr>
        <p:spPr bwMode="auto">
          <a:xfrm>
            <a:off x="685800" y="1697038"/>
            <a:ext cx="8620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i="1">
                <a:latin typeface="Times New Roman" pitchFamily="18" charset="0"/>
                <a:cs typeface="Times New Roman" pitchFamily="18" charset="0"/>
              </a:rPr>
              <a:t>- Viết tập hợp các ước của a và ước của b: Ư(a), Ư(b)</a:t>
            </a:r>
          </a:p>
        </p:txBody>
      </p:sp>
      <p:sp>
        <p:nvSpPr>
          <p:cNvPr id="38" name="TextBox 4"/>
          <p:cNvSpPr txBox="1">
            <a:spLocks noChangeArrowheads="1"/>
          </p:cNvSpPr>
          <p:nvPr/>
        </p:nvSpPr>
        <p:spPr bwMode="auto">
          <a:xfrm>
            <a:off x="685800" y="2208213"/>
            <a:ext cx="8620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i="1">
                <a:latin typeface="Times New Roman" pitchFamily="18" charset="0"/>
                <a:cs typeface="Times New Roman" pitchFamily="18" charset="0"/>
              </a:rPr>
              <a:t>- Tìm những phân tử chung của Ư(a) và Ư(b).</a:t>
            </a:r>
          </a:p>
        </p:txBody>
      </p:sp>
      <p:sp>
        <p:nvSpPr>
          <p:cNvPr id="39" name="TextBox 4"/>
          <p:cNvSpPr txBox="1">
            <a:spLocks noChangeArrowheads="1"/>
          </p:cNvSpPr>
          <p:nvPr/>
        </p:nvSpPr>
        <p:spPr bwMode="auto">
          <a:xfrm>
            <a:off x="0" y="2732088"/>
            <a:ext cx="431006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TH2:</a:t>
            </a:r>
            <a:r>
              <a:rPr lang="en-US" sz="2800">
                <a:latin typeface="Times New Roman" pitchFamily="18" charset="0"/>
                <a:cs typeface="Times New Roman" pitchFamily="18" charset="0"/>
              </a:rPr>
              <a:t> </a:t>
            </a:r>
            <a:r>
              <a:rPr lang="en-US" sz="2800" b="1">
                <a:latin typeface="Times New Roman" pitchFamily="18" charset="0"/>
                <a:cs typeface="Times New Roman" pitchFamily="18" charset="0"/>
              </a:rPr>
              <a:t>Tìm ước chung của:</a:t>
            </a:r>
          </a:p>
        </p:txBody>
      </p:sp>
      <p:sp>
        <p:nvSpPr>
          <p:cNvPr id="43" name="TextBox 4"/>
          <p:cNvSpPr txBox="1">
            <a:spLocks noChangeArrowheads="1"/>
          </p:cNvSpPr>
          <p:nvPr/>
        </p:nvSpPr>
        <p:spPr bwMode="auto">
          <a:xfrm>
            <a:off x="15875" y="3254375"/>
            <a:ext cx="2270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a) 36 và 45</a:t>
            </a:r>
          </a:p>
        </p:txBody>
      </p:sp>
      <p:sp>
        <p:nvSpPr>
          <p:cNvPr id="44" name="TextBox 4"/>
          <p:cNvSpPr txBox="1">
            <a:spLocks noChangeArrowheads="1"/>
          </p:cNvSpPr>
          <p:nvPr/>
        </p:nvSpPr>
        <p:spPr bwMode="auto">
          <a:xfrm>
            <a:off x="1871663" y="3541713"/>
            <a:ext cx="76279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00FF"/>
                </a:solidFill>
                <a:latin typeface="Times New Roman" pitchFamily="18" charset="0"/>
                <a:cs typeface="Times New Roman" pitchFamily="18" charset="0"/>
              </a:rPr>
              <a:t>Ta có: Ư(36) = {1; 2; 3; 4; 6; 9; 12; 18; 36}</a:t>
            </a:r>
          </a:p>
        </p:txBody>
      </p:sp>
      <p:sp>
        <p:nvSpPr>
          <p:cNvPr id="45" name="TextBox 4"/>
          <p:cNvSpPr txBox="1">
            <a:spLocks noChangeArrowheads="1"/>
          </p:cNvSpPr>
          <p:nvPr/>
        </p:nvSpPr>
        <p:spPr bwMode="auto">
          <a:xfrm>
            <a:off x="2819400" y="4065588"/>
            <a:ext cx="76295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00FF"/>
                </a:solidFill>
                <a:latin typeface="Times New Roman" pitchFamily="18" charset="0"/>
                <a:cs typeface="Times New Roman" pitchFamily="18" charset="0"/>
              </a:rPr>
              <a:t>Ư(45) = {1; 3; 5; 9; 15; 45}</a:t>
            </a:r>
          </a:p>
        </p:txBody>
      </p:sp>
      <p:sp>
        <p:nvSpPr>
          <p:cNvPr id="46" name="TextBox 4"/>
          <p:cNvSpPr txBox="1">
            <a:spLocks noChangeArrowheads="1"/>
          </p:cNvSpPr>
          <p:nvPr/>
        </p:nvSpPr>
        <p:spPr bwMode="auto">
          <a:xfrm>
            <a:off x="1819275" y="4568825"/>
            <a:ext cx="76295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00FF"/>
                </a:solidFill>
                <a:latin typeface="Times New Roman" pitchFamily="18" charset="0"/>
                <a:cs typeface="Times New Roman" pitchFamily="18" charset="0"/>
              </a:rPr>
              <a:t>Do đó ƯC(36, 45) = {1; 3; 9}</a:t>
            </a:r>
          </a:p>
        </p:txBody>
      </p:sp>
      <p:sp>
        <p:nvSpPr>
          <p:cNvPr id="47" name="TextBox 4"/>
          <p:cNvSpPr txBox="1">
            <a:spLocks noChangeArrowheads="1"/>
          </p:cNvSpPr>
          <p:nvPr/>
        </p:nvSpPr>
        <p:spPr bwMode="auto">
          <a:xfrm>
            <a:off x="185738" y="5092700"/>
            <a:ext cx="32686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b) 18, 36 và 45</a:t>
            </a:r>
          </a:p>
        </p:txBody>
      </p:sp>
      <p:sp>
        <p:nvSpPr>
          <p:cNvPr id="56" name="TextBox 4"/>
          <p:cNvSpPr txBox="1">
            <a:spLocks noChangeArrowheads="1"/>
          </p:cNvSpPr>
          <p:nvPr/>
        </p:nvSpPr>
        <p:spPr bwMode="auto">
          <a:xfrm>
            <a:off x="2154238" y="5614988"/>
            <a:ext cx="76295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00FF"/>
                </a:solidFill>
                <a:latin typeface="Times New Roman" pitchFamily="18" charset="0"/>
                <a:cs typeface="Times New Roman" pitchFamily="18" charset="0"/>
              </a:rPr>
              <a:t>Ta có: Ư(18) = {1; 2; 3; 6; 9; 18}</a:t>
            </a:r>
          </a:p>
        </p:txBody>
      </p:sp>
      <p:sp>
        <p:nvSpPr>
          <p:cNvPr id="57" name="TextBox 4"/>
          <p:cNvSpPr txBox="1">
            <a:spLocks noChangeArrowheads="1"/>
          </p:cNvSpPr>
          <p:nvPr/>
        </p:nvSpPr>
        <p:spPr bwMode="auto">
          <a:xfrm>
            <a:off x="1606550" y="6138863"/>
            <a:ext cx="76279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00FF"/>
                </a:solidFill>
                <a:latin typeface="Times New Roman" pitchFamily="18" charset="0"/>
                <a:cs typeface="Times New Roman" pitchFamily="18" charset="0"/>
              </a:rPr>
              <a:t>Do đó ƯC(18, 36, 45) = {1; 3; 9}</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barn(inVertical)">
                                      <p:cBhvr>
                                        <p:cTn id="12" dur="500"/>
                                        <p:tgtEl>
                                          <p:spTgt spid="3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barn(inVertical)">
                                      <p:cBhvr>
                                        <p:cTn id="17" dur="500"/>
                                        <p:tgtEl>
                                          <p:spTgt spid="3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barn(inVertical)">
                                      <p:cBhvr>
                                        <p:cTn id="22" dur="500"/>
                                        <p:tgtEl>
                                          <p:spTgt spid="39"/>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43"/>
                                        </p:tgtEl>
                                        <p:attrNameLst>
                                          <p:attrName>style.visibility</p:attrName>
                                        </p:attrNameLst>
                                      </p:cBhvr>
                                      <p:to>
                                        <p:strVal val="visible"/>
                                      </p:to>
                                    </p:set>
                                    <p:animEffect transition="in" filter="barn(inVertical)">
                                      <p:cBhvr>
                                        <p:cTn id="25" dur="500"/>
                                        <p:tgtEl>
                                          <p:spTgt spid="4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44"/>
                                        </p:tgtEl>
                                        <p:attrNameLst>
                                          <p:attrName>style.visibility</p:attrName>
                                        </p:attrNameLst>
                                      </p:cBhvr>
                                      <p:to>
                                        <p:strVal val="visible"/>
                                      </p:to>
                                    </p:set>
                                    <p:animEffect transition="in" filter="barn(inVertical)">
                                      <p:cBhvr>
                                        <p:cTn id="30" dur="500"/>
                                        <p:tgtEl>
                                          <p:spTgt spid="4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45"/>
                                        </p:tgtEl>
                                        <p:attrNameLst>
                                          <p:attrName>style.visibility</p:attrName>
                                        </p:attrNameLst>
                                      </p:cBhvr>
                                      <p:to>
                                        <p:strVal val="visible"/>
                                      </p:to>
                                    </p:set>
                                    <p:animEffect transition="in" filter="barn(inVertical)">
                                      <p:cBhvr>
                                        <p:cTn id="35" dur="500"/>
                                        <p:tgtEl>
                                          <p:spTgt spid="45"/>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46"/>
                                        </p:tgtEl>
                                        <p:attrNameLst>
                                          <p:attrName>style.visibility</p:attrName>
                                        </p:attrNameLst>
                                      </p:cBhvr>
                                      <p:to>
                                        <p:strVal val="visible"/>
                                      </p:to>
                                    </p:set>
                                    <p:animEffect transition="in" filter="barn(inVertical)">
                                      <p:cBhvr>
                                        <p:cTn id="40" dur="500"/>
                                        <p:tgtEl>
                                          <p:spTgt spid="46"/>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47"/>
                                        </p:tgtEl>
                                        <p:attrNameLst>
                                          <p:attrName>style.visibility</p:attrName>
                                        </p:attrNameLst>
                                      </p:cBhvr>
                                      <p:to>
                                        <p:strVal val="visible"/>
                                      </p:to>
                                    </p:set>
                                    <p:animEffect transition="in" filter="barn(inVertical)">
                                      <p:cBhvr>
                                        <p:cTn id="45" dur="500"/>
                                        <p:tgtEl>
                                          <p:spTgt spid="47"/>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56"/>
                                        </p:tgtEl>
                                        <p:attrNameLst>
                                          <p:attrName>style.visibility</p:attrName>
                                        </p:attrNameLst>
                                      </p:cBhvr>
                                      <p:to>
                                        <p:strVal val="visible"/>
                                      </p:to>
                                    </p:set>
                                    <p:animEffect transition="in" filter="barn(inVertical)">
                                      <p:cBhvr>
                                        <p:cTn id="50" dur="500"/>
                                        <p:tgtEl>
                                          <p:spTgt spid="56"/>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57"/>
                                        </p:tgtEl>
                                        <p:attrNameLst>
                                          <p:attrName>style.visibility</p:attrName>
                                        </p:attrNameLst>
                                      </p:cBhvr>
                                      <p:to>
                                        <p:strVal val="visible"/>
                                      </p:to>
                                    </p:set>
                                    <p:animEffect transition="in" filter="barn(inVertical)">
                                      <p:cBhvr>
                                        <p:cTn id="55"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35" grpId="0"/>
      <p:bldP spid="38" grpId="0"/>
      <p:bldP spid="39" grpId="0"/>
      <p:bldP spid="43" grpId="0"/>
      <p:bldP spid="44" grpId="0"/>
      <p:bldP spid="45" grpId="0"/>
      <p:bldP spid="46" grpId="0"/>
      <p:bldP spid="47" grpId="0"/>
      <p:bldP spid="56" grpId="0"/>
      <p:bldP spid="5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Ước chung lớn nhất</a:t>
            </a:r>
          </a:p>
        </p:txBody>
      </p:sp>
      <p:sp>
        <p:nvSpPr>
          <p:cNvPr id="10243" name="TextBox 3"/>
          <p:cNvSpPr txBox="1">
            <a:spLocks noChangeArrowheads="1"/>
          </p:cNvSpPr>
          <p:nvPr/>
        </p:nvSpPr>
        <p:spPr bwMode="auto">
          <a:xfrm>
            <a:off x="-14288" y="9525"/>
            <a:ext cx="9167813" cy="5857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12: ƯỚC CHUNG. ƯỚC CHUNG LỚN NHẤT</a:t>
            </a:r>
          </a:p>
        </p:txBody>
      </p:sp>
      <p:sp>
        <p:nvSpPr>
          <p:cNvPr id="16" name="TextBox 4"/>
          <p:cNvSpPr txBox="1">
            <a:spLocks noChangeArrowheads="1"/>
          </p:cNvSpPr>
          <p:nvPr/>
        </p:nvSpPr>
        <p:spPr bwMode="auto">
          <a:xfrm>
            <a:off x="185738" y="1185863"/>
            <a:ext cx="8620125" cy="954087"/>
          </a:xfrm>
          <a:prstGeom prst="rect">
            <a:avLst/>
          </a:prstGeom>
          <a:noFill/>
          <a:ln w="952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i="1">
                <a:latin typeface="Times New Roman" pitchFamily="18" charset="0"/>
                <a:cs typeface="Times New Roman" pitchFamily="18" charset="0"/>
              </a:rPr>
              <a:t>Ước chung </a:t>
            </a:r>
            <a:r>
              <a:rPr lang="en-US" sz="2800" b="1" i="1" smtClean="0">
                <a:latin typeface="Times New Roman" pitchFamily="18" charset="0"/>
                <a:cs typeface="Times New Roman" pitchFamily="18" charset="0"/>
              </a:rPr>
              <a:t>lớn nhất của </a:t>
            </a:r>
            <a:r>
              <a:rPr lang="en-US" sz="2800" b="1" i="1">
                <a:latin typeface="Times New Roman" pitchFamily="18" charset="0"/>
                <a:cs typeface="Times New Roman" pitchFamily="18" charset="0"/>
              </a:rPr>
              <a:t>hai hay nhiều số là số lớn nhất trong tập hợp các ước chung của các số đó.</a:t>
            </a:r>
          </a:p>
        </p:txBody>
      </p:sp>
      <p:sp>
        <p:nvSpPr>
          <p:cNvPr id="39" name="TextBox 4"/>
          <p:cNvSpPr txBox="1">
            <a:spLocks noChangeArrowheads="1"/>
          </p:cNvSpPr>
          <p:nvPr/>
        </p:nvSpPr>
        <p:spPr bwMode="auto">
          <a:xfrm>
            <a:off x="195263" y="2947988"/>
            <a:ext cx="86106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VD:</a:t>
            </a:r>
            <a:r>
              <a:rPr lang="en-US" sz="2800">
                <a:latin typeface="Times New Roman" pitchFamily="18" charset="0"/>
                <a:cs typeface="Times New Roman" pitchFamily="18" charset="0"/>
              </a:rPr>
              <a:t> </a:t>
            </a:r>
            <a:r>
              <a:rPr lang="en-US" sz="2800" b="1">
                <a:latin typeface="Times New Roman" pitchFamily="18" charset="0"/>
                <a:cs typeface="Times New Roman" pitchFamily="18" charset="0"/>
              </a:rPr>
              <a:t>ƯC(36, 45) = {1; 3; 9} nên ƯCLN(36, 45) = 9</a:t>
            </a:r>
          </a:p>
        </p:txBody>
      </p:sp>
      <p:sp>
        <p:nvSpPr>
          <p:cNvPr id="15" name="TextBox 4"/>
          <p:cNvSpPr txBox="1">
            <a:spLocks noChangeArrowheads="1"/>
          </p:cNvSpPr>
          <p:nvPr/>
        </p:nvSpPr>
        <p:spPr bwMode="auto">
          <a:xfrm>
            <a:off x="166688" y="2220913"/>
            <a:ext cx="86201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Kí hiệu ước chung của a và b là ƯCLN(a, b)</a:t>
            </a:r>
          </a:p>
        </p:txBody>
      </p:sp>
      <p:sp>
        <p:nvSpPr>
          <p:cNvPr id="17" name="TextBox 4"/>
          <p:cNvSpPr txBox="1">
            <a:spLocks noChangeArrowheads="1"/>
          </p:cNvSpPr>
          <p:nvPr/>
        </p:nvSpPr>
        <p:spPr bwMode="auto">
          <a:xfrm>
            <a:off x="153988" y="3581400"/>
            <a:ext cx="861853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00FF"/>
                </a:solidFill>
                <a:latin typeface="Times New Roman" pitchFamily="18" charset="0"/>
                <a:cs typeface="Times New Roman" pitchFamily="18" charset="0"/>
              </a:rPr>
              <a:t>* Tất cả các ước chung của hai hay nhiều số đều là ước của ƯCLN của các số đó.</a:t>
            </a:r>
          </a:p>
        </p:txBody>
      </p:sp>
      <p:sp>
        <p:nvSpPr>
          <p:cNvPr id="18" name="TextBox 4"/>
          <p:cNvSpPr txBox="1">
            <a:spLocks noChangeArrowheads="1"/>
          </p:cNvSpPr>
          <p:nvPr/>
        </p:nvSpPr>
        <p:spPr bwMode="auto">
          <a:xfrm>
            <a:off x="258763" y="4876800"/>
            <a:ext cx="8123237" cy="954088"/>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Em có nhận xét gì về tấ cả các ước chung của hai hay nhiều số với ƯCLN của các số đó?</a:t>
            </a:r>
          </a:p>
        </p:txBody>
      </p:sp>
      <p:sp>
        <p:nvSpPr>
          <p:cNvPr id="19" name="TextBox 4"/>
          <p:cNvSpPr txBox="1">
            <a:spLocks noChangeArrowheads="1"/>
          </p:cNvSpPr>
          <p:nvPr/>
        </p:nvSpPr>
        <p:spPr bwMode="auto">
          <a:xfrm>
            <a:off x="212725" y="4545013"/>
            <a:ext cx="8618538"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00FF"/>
                </a:solidFill>
                <a:latin typeface="Times New Roman" pitchFamily="18" charset="0"/>
                <a:cs typeface="Times New Roman" pitchFamily="18" charset="0"/>
              </a:rPr>
              <a:t>* Với mọi số tự nhiên a và b, ta có:</a:t>
            </a:r>
          </a:p>
          <a:p>
            <a:pPr eaLnBrk="1" hangingPunct="1"/>
            <a:r>
              <a:rPr lang="en-US" sz="2800">
                <a:solidFill>
                  <a:srgbClr val="0000FF"/>
                </a:solidFill>
                <a:latin typeface="Times New Roman" pitchFamily="18" charset="0"/>
                <a:cs typeface="Times New Roman" pitchFamily="18" charset="0"/>
              </a:rPr>
              <a:t>      ƯCLN(a, 1) = 1;   ƯCLN(a,b,1) = 1</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arn(inVertical)">
                                      <p:cBhvr>
                                        <p:cTn id="7" dur="500"/>
                                        <p:tgtEl>
                                          <p:spTgt spid="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barn(inVertical)">
                                      <p:cBhvr>
                                        <p:cTn id="22" dur="500"/>
                                        <p:tgtEl>
                                          <p:spTgt spid="3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arn(inVertical)">
                                      <p:cBhvr>
                                        <p:cTn id="27" dur="500"/>
                                        <p:tgtEl>
                                          <p:spTgt spid="1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xit" presetSubtype="0" fill="hold" grpId="1" nodeType="clickEffect">
                                  <p:stCondLst>
                                    <p:cond delay="0"/>
                                  </p:stCondLst>
                                  <p:childTnLst>
                                    <p:animEffect transition="out" filter="fade">
                                      <p:cBhvr>
                                        <p:cTn id="31" dur="500"/>
                                        <p:tgtEl>
                                          <p:spTgt spid="18"/>
                                        </p:tgtEl>
                                      </p:cBhvr>
                                    </p:animEffect>
                                    <p:set>
                                      <p:cBhvr>
                                        <p:cTn id="32" dur="1" fill="hold">
                                          <p:stCondLst>
                                            <p:cond delay="499"/>
                                          </p:stCondLst>
                                        </p:cTn>
                                        <p:tgtEl>
                                          <p:spTgt spid="18"/>
                                        </p:tgtEl>
                                        <p:attrNameLst>
                                          <p:attrName>style.visibility</p:attrName>
                                        </p:attrNameLst>
                                      </p:cBhvr>
                                      <p:to>
                                        <p:strVal val="hidden"/>
                                      </p:to>
                                    </p:set>
                                  </p:childTnLst>
                                </p:cTn>
                              </p:par>
                              <p:par>
                                <p:cTn id="33" presetID="16" presetClass="entr" presetSubtype="21"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barn(inVertical)">
                                      <p:cBhvr>
                                        <p:cTn id="35" dur="500"/>
                                        <p:tgtEl>
                                          <p:spTgt spid="1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barn(inVertical)">
                                      <p:cBhvr>
                                        <p:cTn id="4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16" grpId="0" animBg="1"/>
      <p:bldP spid="39" grpId="0"/>
      <p:bldP spid="15" grpId="0"/>
      <p:bldP spid="17" grpId="0"/>
      <p:bldP spid="18" grpId="0" animBg="1"/>
      <p:bldP spid="18" grpId="1" animBg="1"/>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3383</TotalTime>
  <Words>1444</Words>
  <Application>Microsoft Office PowerPoint</Application>
  <PresentationFormat>On-screen Show (4:3)</PresentationFormat>
  <Paragraphs>137</Paragraphs>
  <Slides>18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Office Theme</vt:lpstr>
      <vt:lpstr>Equation</vt:lpstr>
      <vt:lpstr>PowerPoint Presentation</vt:lpstr>
      <vt:lpstr>NỘI DUNG GHI BÀI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http://viet4room.com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Manh Cuong</dc:creator>
  <cp:lastModifiedBy>HaTran</cp:lastModifiedBy>
  <cp:revision>415</cp:revision>
  <dcterms:created xsi:type="dcterms:W3CDTF">2016-11-26T13:35:55Z</dcterms:created>
  <dcterms:modified xsi:type="dcterms:W3CDTF">2021-10-24T13:53:00Z</dcterms:modified>
</cp:coreProperties>
</file>